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8" r:id="rId3"/>
    <p:sldId id="263" r:id="rId4"/>
    <p:sldId id="264" r:id="rId5"/>
    <p:sldId id="265" r:id="rId6"/>
    <p:sldId id="267" r:id="rId7"/>
    <p:sldId id="271" r:id="rId8"/>
    <p:sldId id="273" r:id="rId9"/>
    <p:sldId id="274" r:id="rId10"/>
    <p:sldId id="318" r:id="rId11"/>
    <p:sldId id="302" r:id="rId12"/>
    <p:sldId id="305" r:id="rId13"/>
    <p:sldId id="261" r:id="rId14"/>
    <p:sldId id="303" r:id="rId15"/>
    <p:sldId id="304" r:id="rId16"/>
    <p:sldId id="306" r:id="rId17"/>
    <p:sldId id="307" r:id="rId18"/>
    <p:sldId id="319" r:id="rId19"/>
    <p:sldId id="290" r:id="rId20"/>
    <p:sldId id="283" r:id="rId21"/>
    <p:sldId id="280" r:id="rId22"/>
    <p:sldId id="277" r:id="rId23"/>
    <p:sldId id="279" r:id="rId24"/>
    <p:sldId id="278" r:id="rId25"/>
    <p:sldId id="320" r:id="rId26"/>
    <p:sldId id="311" r:id="rId27"/>
    <p:sldId id="312" r:id="rId28"/>
    <p:sldId id="313" r:id="rId29"/>
    <p:sldId id="293" r:id="rId30"/>
    <p:sldId id="294" r:id="rId31"/>
    <p:sldId id="295" r:id="rId32"/>
    <p:sldId id="296" r:id="rId33"/>
    <p:sldId id="297" r:id="rId34"/>
    <p:sldId id="310" r:id="rId35"/>
    <p:sldId id="298" r:id="rId36"/>
    <p:sldId id="284" r:id="rId37"/>
    <p:sldId id="285" r:id="rId38"/>
    <p:sldId id="286" r:id="rId39"/>
    <p:sldId id="287" r:id="rId40"/>
    <p:sldId id="288" r:id="rId41"/>
    <p:sldId id="289" r:id="rId42"/>
    <p:sldId id="291" r:id="rId43"/>
    <p:sldId id="301" r:id="rId44"/>
    <p:sldId id="321" r:id="rId45"/>
    <p:sldId id="268" r:id="rId46"/>
    <p:sldId id="275" r:id="rId47"/>
    <p:sldId id="314" r:id="rId48"/>
    <p:sldId id="317" r:id="rId49"/>
    <p:sldId id="308" r:id="rId50"/>
    <p:sldId id="323" r:id="rId51"/>
    <p:sldId id="324" r:id="rId52"/>
    <p:sldId id="316" r:id="rId53"/>
    <p:sldId id="322" r:id="rId54"/>
    <p:sldId id="31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F0A07"/>
    <a:srgbClr val="27816E"/>
    <a:srgbClr val="34AA91"/>
    <a:srgbClr val="4EC9B0"/>
    <a:srgbClr val="1110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2587" autoAdjust="0"/>
  </p:normalViewPr>
  <p:slideViewPr>
    <p:cSldViewPr snapToGrid="0">
      <p:cViewPr varScale="1">
        <p:scale>
          <a:sx n="132" d="100"/>
          <a:sy n="132" d="100"/>
        </p:scale>
        <p:origin x="11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48522-5B11-47B3-9E55-B3B18EC65B65}" type="datetimeFigureOut">
              <a:rPr lang="en-ZA" smtClean="0"/>
              <a:t>2023/06/09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1996E-B52A-47AD-8C40-4337487B2143}" type="slidenum">
              <a:rPr lang="en-ZA" smtClean="0"/>
              <a:t>‹#›</a:t>
            </a:fld>
            <a:endParaRPr lang="en-ZA"/>
          </a:p>
        </p:txBody>
      </p:sp>
    </p:spTree>
    <p:extLst>
      <p:ext uri="{BB962C8B-B14F-4D97-AF65-F5344CB8AC3E}">
        <p14:creationId xmlns:p14="http://schemas.microsoft.com/office/powerpoint/2010/main" val="144862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worldhistory.org/zeus/" TargetMode="External"/><Relationship Id="rId3" Type="http://schemas.openxmlformats.org/officeDocument/2006/relationships/hyperlink" Target="https://www.worldhistory.org/Greek_Mythology/" TargetMode="External"/><Relationship Id="rId7" Type="http://schemas.openxmlformats.org/officeDocument/2006/relationships/hyperlink" Target="https://www.worldhistory.org/Rhea/"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worldhistory.org/Gaia/" TargetMode="External"/><Relationship Id="rId5" Type="http://schemas.openxmlformats.org/officeDocument/2006/relationships/hyperlink" Target="https://www.worldhistory.org/Uranus/" TargetMode="External"/><Relationship Id="rId4" Type="http://schemas.openxmlformats.org/officeDocument/2006/relationships/hyperlink" Target="https://www.worldhistory.org/Tit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t>
            </a:r>
            <a:r>
              <a:rPr lang="en-GB" dirty="0" smtClean="0">
                <a:hlinkClick r:id="rId3"/>
              </a:rPr>
              <a:t>Greek mythology</a:t>
            </a:r>
            <a:r>
              <a:rPr lang="en-GB" dirty="0" smtClean="0"/>
              <a:t>, </a:t>
            </a:r>
            <a:r>
              <a:rPr lang="en-GB" i="1" dirty="0" smtClean="0"/>
              <a:t>Cronus</a:t>
            </a:r>
            <a:r>
              <a:rPr lang="en-GB" dirty="0" smtClean="0"/>
              <a:t> (also spelt Kronos) is a </a:t>
            </a:r>
            <a:r>
              <a:rPr lang="en-GB" dirty="0" smtClean="0">
                <a:hlinkClick r:id="rId4"/>
              </a:rPr>
              <a:t>Titan</a:t>
            </a:r>
            <a:r>
              <a:rPr lang="en-GB" dirty="0" smtClean="0"/>
              <a:t> and the youngest son of </a:t>
            </a:r>
            <a:r>
              <a:rPr lang="en-GB" dirty="0" smtClean="0">
                <a:hlinkClick r:id="rId5"/>
              </a:rPr>
              <a:t>Uranus</a:t>
            </a:r>
            <a:r>
              <a:rPr lang="en-GB" dirty="0" smtClean="0"/>
              <a:t> (Heaven/Sky) and </a:t>
            </a:r>
            <a:r>
              <a:rPr lang="en-GB" dirty="0" smtClean="0">
                <a:hlinkClick r:id="rId6"/>
              </a:rPr>
              <a:t>Gaia</a:t>
            </a:r>
            <a:r>
              <a:rPr lang="en-GB" dirty="0" smtClean="0"/>
              <a:t> (Earth). He dethroned Uranus and became the world's first king, ruling over his siblings and fellow Titans. Cronus married his sister </a:t>
            </a:r>
            <a:r>
              <a:rPr lang="en-GB" dirty="0" smtClean="0">
                <a:hlinkClick r:id="rId7"/>
              </a:rPr>
              <a:t>Rhea</a:t>
            </a:r>
            <a:r>
              <a:rPr lang="en-GB" dirty="0" smtClean="0"/>
              <a:t> and was eventually overthrown by his son </a:t>
            </a:r>
            <a:r>
              <a:rPr lang="en-GB" dirty="0" smtClean="0">
                <a:hlinkClick r:id="rId8"/>
              </a:rPr>
              <a:t>Zeus</a:t>
            </a:r>
            <a:r>
              <a:rPr lang="en-GB" dirty="0" smtClean="0"/>
              <a:t>.</a:t>
            </a:r>
          </a:p>
          <a:p>
            <a:endParaRPr lang="en-GB" dirty="0" smtClean="0"/>
          </a:p>
          <a:p>
            <a:r>
              <a:rPr lang="en-GB" dirty="0" smtClean="0"/>
              <a:t>Cronus was cursed to travel the world and measure out eternity all alone. He was therefore known as 'Old Father Time.' He began to age, reminding everyone of the relentless passing of time that would eventually drive all mortals to the end of their days.</a:t>
            </a:r>
          </a:p>
          <a:p>
            <a:endParaRPr lang="en-GB" dirty="0" smtClean="0"/>
          </a:p>
          <a:p>
            <a:r>
              <a:rPr lang="en-ZA" dirty="0" smtClean="0"/>
              <a:t>https://www.worldhistory.org/Cronus/</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7DE1996E-B52A-47AD-8C40-4337487B2143}" type="slidenum">
              <a:rPr lang="en-ZA" smtClean="0"/>
              <a:t>8</a:t>
            </a:fld>
            <a:endParaRPr lang="en-ZA"/>
          </a:p>
        </p:txBody>
      </p:sp>
    </p:spTree>
    <p:extLst>
      <p:ext uri="{BB962C8B-B14F-4D97-AF65-F5344CB8AC3E}">
        <p14:creationId xmlns:p14="http://schemas.microsoft.com/office/powerpoint/2010/main" val="289170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DE1996E-B52A-47AD-8C40-4337487B2143}" type="slidenum">
              <a:rPr lang="en-ZA" smtClean="0"/>
              <a:t>37</a:t>
            </a:fld>
            <a:endParaRPr lang="en-ZA"/>
          </a:p>
        </p:txBody>
      </p:sp>
    </p:spTree>
    <p:extLst>
      <p:ext uri="{BB962C8B-B14F-4D97-AF65-F5344CB8AC3E}">
        <p14:creationId xmlns:p14="http://schemas.microsoft.com/office/powerpoint/2010/main" val="3330095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smtClean="0"/>
              <a:t>Actors have behaviour</a:t>
            </a:r>
          </a:p>
          <a:p>
            <a:r>
              <a:rPr lang="en-ZA" dirty="0" smtClean="0"/>
              <a:t>Actors are objects that operate concurrently</a:t>
            </a:r>
          </a:p>
          <a:p>
            <a:r>
              <a:rPr lang="en-ZA" dirty="0" smtClean="0"/>
              <a:t>Actors maintain their own state</a:t>
            </a:r>
          </a:p>
          <a:p>
            <a:r>
              <a:rPr lang="en-ZA" dirty="0" smtClean="0"/>
              <a:t>Actors communicate via message passing</a:t>
            </a:r>
          </a:p>
          <a:p>
            <a:endParaRPr lang="en-ZA" dirty="0" smtClean="0"/>
          </a:p>
          <a:p>
            <a:r>
              <a:rPr lang="en-ZA" dirty="0" smtClean="0"/>
              <a:t>Actors have an address but not a location</a:t>
            </a:r>
          </a:p>
        </p:txBody>
      </p:sp>
      <p:sp>
        <p:nvSpPr>
          <p:cNvPr id="4" name="Slide Number Placeholder 3"/>
          <p:cNvSpPr>
            <a:spLocks noGrp="1"/>
          </p:cNvSpPr>
          <p:nvPr>
            <p:ph type="sldNum" sz="quarter" idx="10"/>
          </p:nvPr>
        </p:nvSpPr>
        <p:spPr/>
        <p:txBody>
          <a:bodyPr/>
          <a:lstStyle/>
          <a:p>
            <a:fld id="{7DE1996E-B52A-47AD-8C40-4337487B2143}" type="slidenum">
              <a:rPr lang="en-ZA" smtClean="0"/>
              <a:t>39</a:t>
            </a:fld>
            <a:endParaRPr lang="en-ZA"/>
          </a:p>
        </p:txBody>
      </p:sp>
    </p:spTree>
    <p:extLst>
      <p:ext uri="{BB962C8B-B14F-4D97-AF65-F5344CB8AC3E}">
        <p14:creationId xmlns:p14="http://schemas.microsoft.com/office/powerpoint/2010/main" val="170013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DE1996E-B52A-47AD-8C40-4337487B2143}" type="slidenum">
              <a:rPr lang="en-ZA" smtClean="0"/>
              <a:t>42</a:t>
            </a:fld>
            <a:endParaRPr lang="en-ZA"/>
          </a:p>
        </p:txBody>
      </p:sp>
    </p:spTree>
    <p:extLst>
      <p:ext uri="{BB962C8B-B14F-4D97-AF65-F5344CB8AC3E}">
        <p14:creationId xmlns:p14="http://schemas.microsoft.com/office/powerpoint/2010/main" val="3813264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DE1996E-B52A-47AD-8C40-4337487B2143}" type="slidenum">
              <a:rPr lang="en-ZA" smtClean="0"/>
              <a:t>44</a:t>
            </a:fld>
            <a:endParaRPr lang="en-ZA"/>
          </a:p>
        </p:txBody>
      </p:sp>
    </p:spTree>
    <p:extLst>
      <p:ext uri="{BB962C8B-B14F-4D97-AF65-F5344CB8AC3E}">
        <p14:creationId xmlns:p14="http://schemas.microsoft.com/office/powerpoint/2010/main" val="3869066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DE1996E-B52A-47AD-8C40-4337487B2143}" type="slidenum">
              <a:rPr lang="en-ZA" smtClean="0"/>
              <a:t>45</a:t>
            </a:fld>
            <a:endParaRPr lang="en-ZA"/>
          </a:p>
        </p:txBody>
      </p:sp>
    </p:spTree>
    <p:extLst>
      <p:ext uri="{BB962C8B-B14F-4D97-AF65-F5344CB8AC3E}">
        <p14:creationId xmlns:p14="http://schemas.microsoft.com/office/powerpoint/2010/main" val="4134198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DE1996E-B52A-47AD-8C40-4337487B2143}" type="slidenum">
              <a:rPr lang="en-ZA" smtClean="0"/>
              <a:t>46</a:t>
            </a:fld>
            <a:endParaRPr lang="en-ZA"/>
          </a:p>
        </p:txBody>
      </p:sp>
    </p:spTree>
    <p:extLst>
      <p:ext uri="{BB962C8B-B14F-4D97-AF65-F5344CB8AC3E}">
        <p14:creationId xmlns:p14="http://schemas.microsoft.com/office/powerpoint/2010/main" val="156262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30977482-C3A2-4547-989E-5D80CD1E1D92}" type="datetimeFigureOut">
              <a:rPr lang="en-ZA" smtClean="0"/>
              <a:t>2023/06/09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27CDF22-D96D-4E20-912C-0CF0F9C2D35A}" type="slidenum">
              <a:rPr lang="en-ZA" smtClean="0"/>
              <a:t>‹#›</a:t>
            </a:fld>
            <a:endParaRPr lang="en-ZA"/>
          </a:p>
        </p:txBody>
      </p:sp>
    </p:spTree>
    <p:extLst>
      <p:ext uri="{BB962C8B-B14F-4D97-AF65-F5344CB8AC3E}">
        <p14:creationId xmlns:p14="http://schemas.microsoft.com/office/powerpoint/2010/main" val="1514769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2" charset="0"/>
              </a:defRPr>
            </a:lvl1p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atin typeface="Helvetica" pitchFamily="2" charset="0"/>
              </a:defRPr>
            </a:lvl1pPr>
          </a:lstStyle>
          <a:p>
            <a:fld id="{30977482-C3A2-4547-989E-5D80CD1E1D92}" type="datetimeFigureOut">
              <a:rPr lang="en-ZA" smtClean="0"/>
              <a:pPr/>
              <a:t>2023/06/09</a:t>
            </a:fld>
            <a:endParaRPr lang="en-ZA"/>
          </a:p>
        </p:txBody>
      </p:sp>
      <p:sp>
        <p:nvSpPr>
          <p:cNvPr id="5" name="Footer Placeholder 4"/>
          <p:cNvSpPr>
            <a:spLocks noGrp="1"/>
          </p:cNvSpPr>
          <p:nvPr>
            <p:ph type="ftr" sz="quarter" idx="11"/>
          </p:nvPr>
        </p:nvSpPr>
        <p:spPr/>
        <p:txBody>
          <a:bodyPr/>
          <a:lstStyle>
            <a:lvl1pPr>
              <a:defRPr>
                <a:latin typeface="Helvetica" pitchFamily="2" charset="0"/>
              </a:defRPr>
            </a:lvl1pPr>
          </a:lstStyle>
          <a:p>
            <a:endParaRPr lang="en-ZA"/>
          </a:p>
        </p:txBody>
      </p:sp>
      <p:sp>
        <p:nvSpPr>
          <p:cNvPr id="6" name="Slide Number Placeholder 5"/>
          <p:cNvSpPr>
            <a:spLocks noGrp="1"/>
          </p:cNvSpPr>
          <p:nvPr>
            <p:ph type="sldNum" sz="quarter" idx="12"/>
          </p:nvPr>
        </p:nvSpPr>
        <p:spPr/>
        <p:txBody>
          <a:bodyPr/>
          <a:lstStyle>
            <a:lvl1pPr>
              <a:defRPr>
                <a:latin typeface="Helvetica" pitchFamily="2" charset="0"/>
              </a:defRPr>
            </a:lvl1pPr>
          </a:lstStyle>
          <a:p>
            <a:fld id="{F27CDF22-D96D-4E20-912C-0CF0F9C2D35A}" type="slidenum">
              <a:rPr lang="en-ZA" smtClean="0"/>
              <a:pPr/>
              <a:t>‹#›</a:t>
            </a:fld>
            <a:endParaRPr lang="en-ZA"/>
          </a:p>
        </p:txBody>
      </p:sp>
    </p:spTree>
    <p:extLst>
      <p:ext uri="{BB962C8B-B14F-4D97-AF65-F5344CB8AC3E}">
        <p14:creationId xmlns:p14="http://schemas.microsoft.com/office/powerpoint/2010/main" val="404933707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Helvetica" pitchFamily="2" charset="0"/>
              </a:defRPr>
            </a:lvl1pPr>
          </a:lstStyle>
          <a:p>
            <a:r>
              <a:rPr lang="en-US" smtClean="0"/>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atin typeface="Helvetica" pitchFamily="2" charset="0"/>
              </a:defRPr>
            </a:lvl1pPr>
          </a:lstStyle>
          <a:p>
            <a:fld id="{30977482-C3A2-4547-989E-5D80CD1E1D92}" type="datetimeFigureOut">
              <a:rPr lang="en-ZA" smtClean="0"/>
              <a:pPr/>
              <a:t>2023/06/09</a:t>
            </a:fld>
            <a:endParaRPr lang="en-ZA"/>
          </a:p>
        </p:txBody>
      </p:sp>
      <p:sp>
        <p:nvSpPr>
          <p:cNvPr id="5" name="Footer Placeholder 4"/>
          <p:cNvSpPr>
            <a:spLocks noGrp="1"/>
          </p:cNvSpPr>
          <p:nvPr>
            <p:ph type="ftr" sz="quarter" idx="11"/>
          </p:nvPr>
        </p:nvSpPr>
        <p:spPr/>
        <p:txBody>
          <a:bodyPr/>
          <a:lstStyle>
            <a:lvl1pPr>
              <a:defRPr>
                <a:latin typeface="Helvetica" pitchFamily="2" charset="0"/>
              </a:defRPr>
            </a:lvl1pPr>
          </a:lstStyle>
          <a:p>
            <a:endParaRPr lang="en-ZA"/>
          </a:p>
        </p:txBody>
      </p:sp>
      <p:sp>
        <p:nvSpPr>
          <p:cNvPr id="6" name="Slide Number Placeholder 5"/>
          <p:cNvSpPr>
            <a:spLocks noGrp="1"/>
          </p:cNvSpPr>
          <p:nvPr>
            <p:ph type="sldNum" sz="quarter" idx="12"/>
          </p:nvPr>
        </p:nvSpPr>
        <p:spPr/>
        <p:txBody>
          <a:bodyPr/>
          <a:lstStyle>
            <a:lvl1pPr>
              <a:defRPr>
                <a:latin typeface="Helvetica" pitchFamily="2" charset="0"/>
              </a:defRPr>
            </a:lvl1pPr>
          </a:lstStyle>
          <a:p>
            <a:fld id="{F27CDF22-D96D-4E20-912C-0CF0F9C2D35A}" type="slidenum">
              <a:rPr lang="en-ZA" smtClean="0"/>
              <a:pPr/>
              <a:t>‹#›</a:t>
            </a:fld>
            <a:endParaRPr lang="en-ZA"/>
          </a:p>
        </p:txBody>
      </p:sp>
    </p:spTree>
    <p:extLst>
      <p:ext uri="{BB962C8B-B14F-4D97-AF65-F5344CB8AC3E}">
        <p14:creationId xmlns:p14="http://schemas.microsoft.com/office/powerpoint/2010/main" val="33669781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2" charset="0"/>
              </a:defRPr>
            </a:lvl1pPr>
          </a:lstStyle>
          <a:p>
            <a:r>
              <a:rPr lang="en-US" dirty="0" smtClean="0"/>
              <a:t>Click to edit Master title style</a:t>
            </a:r>
            <a:endParaRPr lang="en-ZA" dirty="0"/>
          </a:p>
        </p:txBody>
      </p:sp>
      <p:sp>
        <p:nvSpPr>
          <p:cNvPr id="3" name="Content Placeholder 2"/>
          <p:cNvSpPr>
            <a:spLocks noGrp="1"/>
          </p:cNvSpPr>
          <p:nvPr>
            <p:ph idx="1"/>
          </p:nvPr>
        </p:nvSpPr>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0977482-C3A2-4547-989E-5D80CD1E1D92}" type="datetimeFigureOut">
              <a:rPr lang="en-ZA" smtClean="0"/>
              <a:t>2023/06/09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27CDF22-D96D-4E20-912C-0CF0F9C2D35A}" type="slidenum">
              <a:rPr lang="en-ZA" smtClean="0"/>
              <a:t>‹#›</a:t>
            </a:fld>
            <a:endParaRPr lang="en-ZA"/>
          </a:p>
        </p:txBody>
      </p:sp>
    </p:spTree>
    <p:extLst>
      <p:ext uri="{BB962C8B-B14F-4D97-AF65-F5344CB8AC3E}">
        <p14:creationId xmlns:p14="http://schemas.microsoft.com/office/powerpoint/2010/main" val="30002479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Helvetica" pitchFamily="2" charset="0"/>
              </a:defRPr>
            </a:lvl1pPr>
          </a:lstStyle>
          <a:p>
            <a:r>
              <a:rPr lang="en-US" smtClean="0"/>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Helvetica"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Helvetica" pitchFamily="2" charset="0"/>
              </a:defRPr>
            </a:lvl1pPr>
          </a:lstStyle>
          <a:p>
            <a:fld id="{30977482-C3A2-4547-989E-5D80CD1E1D92}" type="datetimeFigureOut">
              <a:rPr lang="en-ZA" smtClean="0"/>
              <a:pPr/>
              <a:t>2023/06/09</a:t>
            </a:fld>
            <a:endParaRPr lang="en-ZA"/>
          </a:p>
        </p:txBody>
      </p:sp>
      <p:sp>
        <p:nvSpPr>
          <p:cNvPr id="5" name="Footer Placeholder 4"/>
          <p:cNvSpPr>
            <a:spLocks noGrp="1"/>
          </p:cNvSpPr>
          <p:nvPr>
            <p:ph type="ftr" sz="quarter" idx="11"/>
          </p:nvPr>
        </p:nvSpPr>
        <p:spPr/>
        <p:txBody>
          <a:bodyPr/>
          <a:lstStyle>
            <a:lvl1pPr>
              <a:defRPr>
                <a:latin typeface="Helvetica" pitchFamily="2" charset="0"/>
              </a:defRPr>
            </a:lvl1pPr>
          </a:lstStyle>
          <a:p>
            <a:endParaRPr lang="en-ZA"/>
          </a:p>
        </p:txBody>
      </p:sp>
      <p:sp>
        <p:nvSpPr>
          <p:cNvPr id="6" name="Slide Number Placeholder 5"/>
          <p:cNvSpPr>
            <a:spLocks noGrp="1"/>
          </p:cNvSpPr>
          <p:nvPr>
            <p:ph type="sldNum" sz="quarter" idx="12"/>
          </p:nvPr>
        </p:nvSpPr>
        <p:spPr/>
        <p:txBody>
          <a:bodyPr/>
          <a:lstStyle>
            <a:lvl1pPr>
              <a:defRPr>
                <a:latin typeface="Helvetica" pitchFamily="2" charset="0"/>
              </a:defRPr>
            </a:lvl1pPr>
          </a:lstStyle>
          <a:p>
            <a:fld id="{F27CDF22-D96D-4E20-912C-0CF0F9C2D35A}" type="slidenum">
              <a:rPr lang="en-ZA" smtClean="0"/>
              <a:pPr/>
              <a:t>‹#›</a:t>
            </a:fld>
            <a:endParaRPr lang="en-ZA"/>
          </a:p>
        </p:txBody>
      </p:sp>
    </p:spTree>
    <p:extLst>
      <p:ext uri="{BB962C8B-B14F-4D97-AF65-F5344CB8AC3E}">
        <p14:creationId xmlns:p14="http://schemas.microsoft.com/office/powerpoint/2010/main" val="17874684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2" charset="0"/>
              </a:defRPr>
            </a:lvl1pPr>
          </a:lstStyle>
          <a:p>
            <a:r>
              <a:rPr lang="en-US" smtClean="0"/>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6172200" y="1825625"/>
            <a:ext cx="5181600" cy="4351338"/>
          </a:xfr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lvl1pPr>
              <a:defRPr>
                <a:latin typeface="Helvetica" pitchFamily="2" charset="0"/>
              </a:defRPr>
            </a:lvl1pPr>
          </a:lstStyle>
          <a:p>
            <a:fld id="{30977482-C3A2-4547-989E-5D80CD1E1D92}" type="datetimeFigureOut">
              <a:rPr lang="en-ZA" smtClean="0"/>
              <a:pPr/>
              <a:t>2023/06/09</a:t>
            </a:fld>
            <a:endParaRPr lang="en-ZA"/>
          </a:p>
        </p:txBody>
      </p:sp>
      <p:sp>
        <p:nvSpPr>
          <p:cNvPr id="6" name="Footer Placeholder 5"/>
          <p:cNvSpPr>
            <a:spLocks noGrp="1"/>
          </p:cNvSpPr>
          <p:nvPr>
            <p:ph type="ftr" sz="quarter" idx="11"/>
          </p:nvPr>
        </p:nvSpPr>
        <p:spPr/>
        <p:txBody>
          <a:bodyPr/>
          <a:lstStyle>
            <a:lvl1pPr>
              <a:defRPr>
                <a:latin typeface="Helvetica" pitchFamily="2" charset="0"/>
              </a:defRPr>
            </a:lvl1pPr>
          </a:lstStyle>
          <a:p>
            <a:endParaRPr lang="en-ZA"/>
          </a:p>
        </p:txBody>
      </p:sp>
      <p:sp>
        <p:nvSpPr>
          <p:cNvPr id="7" name="Slide Number Placeholder 6"/>
          <p:cNvSpPr>
            <a:spLocks noGrp="1"/>
          </p:cNvSpPr>
          <p:nvPr>
            <p:ph type="sldNum" sz="quarter" idx="12"/>
          </p:nvPr>
        </p:nvSpPr>
        <p:spPr/>
        <p:txBody>
          <a:bodyPr/>
          <a:lstStyle>
            <a:lvl1pPr>
              <a:defRPr>
                <a:latin typeface="Helvetica" pitchFamily="2" charset="0"/>
              </a:defRPr>
            </a:lvl1pPr>
          </a:lstStyle>
          <a:p>
            <a:fld id="{F27CDF22-D96D-4E20-912C-0CF0F9C2D35A}" type="slidenum">
              <a:rPr lang="en-ZA" smtClean="0"/>
              <a:pPr/>
              <a:t>‹#›</a:t>
            </a:fld>
            <a:endParaRPr lang="en-ZA"/>
          </a:p>
        </p:txBody>
      </p:sp>
    </p:spTree>
    <p:extLst>
      <p:ext uri="{BB962C8B-B14F-4D97-AF65-F5344CB8AC3E}">
        <p14:creationId xmlns:p14="http://schemas.microsoft.com/office/powerpoint/2010/main" val="172719721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Helvetica" pitchFamily="2" charset="0"/>
              </a:defRPr>
            </a:lvl1pPr>
          </a:lstStyle>
          <a:p>
            <a:r>
              <a:rPr lang="en-US" smtClean="0"/>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Helvetica"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Helvetica"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lvl1pPr>
              <a:defRPr>
                <a:latin typeface="Helvetica" pitchFamily="2" charset="0"/>
              </a:defRPr>
            </a:lvl1pPr>
          </a:lstStyle>
          <a:p>
            <a:fld id="{30977482-C3A2-4547-989E-5D80CD1E1D92}" type="datetimeFigureOut">
              <a:rPr lang="en-ZA" smtClean="0"/>
              <a:pPr/>
              <a:t>2023/06/09</a:t>
            </a:fld>
            <a:endParaRPr lang="en-ZA"/>
          </a:p>
        </p:txBody>
      </p:sp>
      <p:sp>
        <p:nvSpPr>
          <p:cNvPr id="8" name="Footer Placeholder 7"/>
          <p:cNvSpPr>
            <a:spLocks noGrp="1"/>
          </p:cNvSpPr>
          <p:nvPr>
            <p:ph type="ftr" sz="quarter" idx="11"/>
          </p:nvPr>
        </p:nvSpPr>
        <p:spPr/>
        <p:txBody>
          <a:bodyPr/>
          <a:lstStyle>
            <a:lvl1pPr>
              <a:defRPr>
                <a:latin typeface="Helvetica" pitchFamily="2" charset="0"/>
              </a:defRPr>
            </a:lvl1pPr>
          </a:lstStyle>
          <a:p>
            <a:endParaRPr lang="en-ZA"/>
          </a:p>
        </p:txBody>
      </p:sp>
      <p:sp>
        <p:nvSpPr>
          <p:cNvPr id="9" name="Slide Number Placeholder 8"/>
          <p:cNvSpPr>
            <a:spLocks noGrp="1"/>
          </p:cNvSpPr>
          <p:nvPr>
            <p:ph type="sldNum" sz="quarter" idx="12"/>
          </p:nvPr>
        </p:nvSpPr>
        <p:spPr/>
        <p:txBody>
          <a:bodyPr/>
          <a:lstStyle>
            <a:lvl1pPr>
              <a:defRPr>
                <a:latin typeface="Helvetica" pitchFamily="2" charset="0"/>
              </a:defRPr>
            </a:lvl1pPr>
          </a:lstStyle>
          <a:p>
            <a:fld id="{F27CDF22-D96D-4E20-912C-0CF0F9C2D35A}" type="slidenum">
              <a:rPr lang="en-ZA" smtClean="0"/>
              <a:pPr/>
              <a:t>‹#›</a:t>
            </a:fld>
            <a:endParaRPr lang="en-ZA"/>
          </a:p>
        </p:txBody>
      </p:sp>
    </p:spTree>
    <p:extLst>
      <p:ext uri="{BB962C8B-B14F-4D97-AF65-F5344CB8AC3E}">
        <p14:creationId xmlns:p14="http://schemas.microsoft.com/office/powerpoint/2010/main" val="6208912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itchFamily="2" charset="0"/>
              </a:defRPr>
            </a:lvl1pPr>
          </a:lstStyle>
          <a:p>
            <a:r>
              <a:rPr lang="en-US" smtClean="0"/>
              <a:t>Click to edit Master title style</a:t>
            </a:r>
            <a:endParaRPr lang="en-ZA"/>
          </a:p>
        </p:txBody>
      </p:sp>
      <p:sp>
        <p:nvSpPr>
          <p:cNvPr id="3" name="Date Placeholder 2"/>
          <p:cNvSpPr>
            <a:spLocks noGrp="1"/>
          </p:cNvSpPr>
          <p:nvPr>
            <p:ph type="dt" sz="half" idx="10"/>
          </p:nvPr>
        </p:nvSpPr>
        <p:spPr/>
        <p:txBody>
          <a:bodyPr/>
          <a:lstStyle>
            <a:lvl1pPr>
              <a:defRPr>
                <a:latin typeface="Helvetica" pitchFamily="2" charset="0"/>
              </a:defRPr>
            </a:lvl1pPr>
          </a:lstStyle>
          <a:p>
            <a:fld id="{30977482-C3A2-4547-989E-5D80CD1E1D92}" type="datetimeFigureOut">
              <a:rPr lang="en-ZA" smtClean="0"/>
              <a:pPr/>
              <a:t>2023/06/09</a:t>
            </a:fld>
            <a:endParaRPr lang="en-ZA"/>
          </a:p>
        </p:txBody>
      </p:sp>
      <p:sp>
        <p:nvSpPr>
          <p:cNvPr id="4" name="Footer Placeholder 3"/>
          <p:cNvSpPr>
            <a:spLocks noGrp="1"/>
          </p:cNvSpPr>
          <p:nvPr>
            <p:ph type="ftr" sz="quarter" idx="11"/>
          </p:nvPr>
        </p:nvSpPr>
        <p:spPr/>
        <p:txBody>
          <a:bodyPr/>
          <a:lstStyle>
            <a:lvl1pPr>
              <a:defRPr>
                <a:latin typeface="Helvetica" pitchFamily="2" charset="0"/>
              </a:defRPr>
            </a:lvl1pPr>
          </a:lstStyle>
          <a:p>
            <a:endParaRPr lang="en-ZA"/>
          </a:p>
        </p:txBody>
      </p:sp>
      <p:sp>
        <p:nvSpPr>
          <p:cNvPr id="5" name="Slide Number Placeholder 4"/>
          <p:cNvSpPr>
            <a:spLocks noGrp="1"/>
          </p:cNvSpPr>
          <p:nvPr>
            <p:ph type="sldNum" sz="quarter" idx="12"/>
          </p:nvPr>
        </p:nvSpPr>
        <p:spPr/>
        <p:txBody>
          <a:bodyPr/>
          <a:lstStyle>
            <a:lvl1pPr>
              <a:defRPr>
                <a:latin typeface="Helvetica" pitchFamily="2" charset="0"/>
              </a:defRPr>
            </a:lvl1pPr>
          </a:lstStyle>
          <a:p>
            <a:fld id="{F27CDF22-D96D-4E20-912C-0CF0F9C2D35A}" type="slidenum">
              <a:rPr lang="en-ZA" smtClean="0"/>
              <a:pPr/>
              <a:t>‹#›</a:t>
            </a:fld>
            <a:endParaRPr lang="en-ZA"/>
          </a:p>
        </p:txBody>
      </p:sp>
    </p:spTree>
    <p:extLst>
      <p:ext uri="{BB962C8B-B14F-4D97-AF65-F5344CB8AC3E}">
        <p14:creationId xmlns:p14="http://schemas.microsoft.com/office/powerpoint/2010/main" val="14664891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Helvetica" pitchFamily="2" charset="0"/>
              </a:defRPr>
            </a:lvl1pPr>
          </a:lstStyle>
          <a:p>
            <a:fld id="{30977482-C3A2-4547-989E-5D80CD1E1D92}" type="datetimeFigureOut">
              <a:rPr lang="en-ZA" smtClean="0"/>
              <a:pPr/>
              <a:t>2023/06/09</a:t>
            </a:fld>
            <a:endParaRPr lang="en-ZA"/>
          </a:p>
        </p:txBody>
      </p:sp>
      <p:sp>
        <p:nvSpPr>
          <p:cNvPr id="3" name="Footer Placeholder 2"/>
          <p:cNvSpPr>
            <a:spLocks noGrp="1"/>
          </p:cNvSpPr>
          <p:nvPr>
            <p:ph type="ftr" sz="quarter" idx="11"/>
          </p:nvPr>
        </p:nvSpPr>
        <p:spPr/>
        <p:txBody>
          <a:bodyPr/>
          <a:lstStyle>
            <a:lvl1pPr>
              <a:defRPr>
                <a:latin typeface="Helvetica" pitchFamily="2" charset="0"/>
              </a:defRPr>
            </a:lvl1pPr>
          </a:lstStyle>
          <a:p>
            <a:endParaRPr lang="en-ZA"/>
          </a:p>
        </p:txBody>
      </p:sp>
      <p:sp>
        <p:nvSpPr>
          <p:cNvPr id="4" name="Slide Number Placeholder 3"/>
          <p:cNvSpPr>
            <a:spLocks noGrp="1"/>
          </p:cNvSpPr>
          <p:nvPr>
            <p:ph type="sldNum" sz="quarter" idx="12"/>
          </p:nvPr>
        </p:nvSpPr>
        <p:spPr/>
        <p:txBody>
          <a:bodyPr/>
          <a:lstStyle>
            <a:lvl1pPr>
              <a:defRPr>
                <a:latin typeface="Helvetica" pitchFamily="2" charset="0"/>
              </a:defRPr>
            </a:lvl1pPr>
          </a:lstStyle>
          <a:p>
            <a:fld id="{F27CDF22-D96D-4E20-912C-0CF0F9C2D35A}" type="slidenum">
              <a:rPr lang="en-ZA" smtClean="0"/>
              <a:pPr/>
              <a:t>‹#›</a:t>
            </a:fld>
            <a:endParaRPr lang="en-ZA"/>
          </a:p>
        </p:txBody>
      </p:sp>
    </p:spTree>
    <p:extLst>
      <p:ext uri="{BB962C8B-B14F-4D97-AF65-F5344CB8AC3E}">
        <p14:creationId xmlns:p14="http://schemas.microsoft.com/office/powerpoint/2010/main" val="27848586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Helvetica" pitchFamily="2" charset="0"/>
              </a:defRPr>
            </a:lvl1pPr>
          </a:lstStyle>
          <a:p>
            <a:r>
              <a:rPr lang="en-US" smtClean="0"/>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atin typeface="Helvetica" pitchFamily="2" charset="0"/>
              </a:defRPr>
            </a:lvl1pPr>
            <a:lvl2pPr>
              <a:defRPr sz="2800">
                <a:latin typeface="Helvetica" pitchFamily="2" charset="0"/>
              </a:defRPr>
            </a:lvl2pPr>
            <a:lvl3pPr>
              <a:defRPr sz="2400">
                <a:latin typeface="Helvetica" pitchFamily="2" charset="0"/>
              </a:defRPr>
            </a:lvl3pPr>
            <a:lvl4pPr>
              <a:defRPr sz="2000">
                <a:latin typeface="Helvetica" pitchFamily="2" charset="0"/>
              </a:defRPr>
            </a:lvl4pPr>
            <a:lvl5pPr>
              <a:defRPr sz="2000">
                <a:latin typeface="Helvetica"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Helvetica"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Helvetica" pitchFamily="2" charset="0"/>
              </a:defRPr>
            </a:lvl1pPr>
          </a:lstStyle>
          <a:p>
            <a:fld id="{30977482-C3A2-4547-989E-5D80CD1E1D92}" type="datetimeFigureOut">
              <a:rPr lang="en-ZA" smtClean="0"/>
              <a:pPr/>
              <a:t>2023/06/09</a:t>
            </a:fld>
            <a:endParaRPr lang="en-ZA"/>
          </a:p>
        </p:txBody>
      </p:sp>
      <p:sp>
        <p:nvSpPr>
          <p:cNvPr id="6" name="Footer Placeholder 5"/>
          <p:cNvSpPr>
            <a:spLocks noGrp="1"/>
          </p:cNvSpPr>
          <p:nvPr>
            <p:ph type="ftr" sz="quarter" idx="11"/>
          </p:nvPr>
        </p:nvSpPr>
        <p:spPr/>
        <p:txBody>
          <a:bodyPr/>
          <a:lstStyle>
            <a:lvl1pPr>
              <a:defRPr>
                <a:latin typeface="Helvetica" pitchFamily="2" charset="0"/>
              </a:defRPr>
            </a:lvl1pPr>
          </a:lstStyle>
          <a:p>
            <a:endParaRPr lang="en-ZA"/>
          </a:p>
        </p:txBody>
      </p:sp>
      <p:sp>
        <p:nvSpPr>
          <p:cNvPr id="7" name="Slide Number Placeholder 6"/>
          <p:cNvSpPr>
            <a:spLocks noGrp="1"/>
          </p:cNvSpPr>
          <p:nvPr>
            <p:ph type="sldNum" sz="quarter" idx="12"/>
          </p:nvPr>
        </p:nvSpPr>
        <p:spPr/>
        <p:txBody>
          <a:bodyPr/>
          <a:lstStyle>
            <a:lvl1pPr>
              <a:defRPr>
                <a:latin typeface="Helvetica" pitchFamily="2" charset="0"/>
              </a:defRPr>
            </a:lvl1pPr>
          </a:lstStyle>
          <a:p>
            <a:fld id="{F27CDF22-D96D-4E20-912C-0CF0F9C2D35A}" type="slidenum">
              <a:rPr lang="en-ZA" smtClean="0"/>
              <a:pPr/>
              <a:t>‹#›</a:t>
            </a:fld>
            <a:endParaRPr lang="en-ZA"/>
          </a:p>
        </p:txBody>
      </p:sp>
    </p:spTree>
    <p:extLst>
      <p:ext uri="{BB962C8B-B14F-4D97-AF65-F5344CB8AC3E}">
        <p14:creationId xmlns:p14="http://schemas.microsoft.com/office/powerpoint/2010/main" val="36609354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Helvetica" pitchFamily="2" charset="0"/>
              </a:defRPr>
            </a:lvl1pPr>
          </a:lstStyle>
          <a:p>
            <a:r>
              <a:rPr lang="en-US" smtClean="0"/>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Helvetica"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Helvetica"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Helvetica" pitchFamily="2" charset="0"/>
              </a:defRPr>
            </a:lvl1pPr>
          </a:lstStyle>
          <a:p>
            <a:fld id="{30977482-C3A2-4547-989E-5D80CD1E1D92}" type="datetimeFigureOut">
              <a:rPr lang="en-ZA" smtClean="0"/>
              <a:pPr/>
              <a:t>2023/06/09</a:t>
            </a:fld>
            <a:endParaRPr lang="en-ZA"/>
          </a:p>
        </p:txBody>
      </p:sp>
      <p:sp>
        <p:nvSpPr>
          <p:cNvPr id="6" name="Footer Placeholder 5"/>
          <p:cNvSpPr>
            <a:spLocks noGrp="1"/>
          </p:cNvSpPr>
          <p:nvPr>
            <p:ph type="ftr" sz="quarter" idx="11"/>
          </p:nvPr>
        </p:nvSpPr>
        <p:spPr/>
        <p:txBody>
          <a:bodyPr/>
          <a:lstStyle>
            <a:lvl1pPr>
              <a:defRPr>
                <a:latin typeface="Helvetica" pitchFamily="2" charset="0"/>
              </a:defRPr>
            </a:lvl1pPr>
          </a:lstStyle>
          <a:p>
            <a:endParaRPr lang="en-ZA"/>
          </a:p>
        </p:txBody>
      </p:sp>
      <p:sp>
        <p:nvSpPr>
          <p:cNvPr id="7" name="Slide Number Placeholder 6"/>
          <p:cNvSpPr>
            <a:spLocks noGrp="1"/>
          </p:cNvSpPr>
          <p:nvPr>
            <p:ph type="sldNum" sz="quarter" idx="12"/>
          </p:nvPr>
        </p:nvSpPr>
        <p:spPr/>
        <p:txBody>
          <a:bodyPr/>
          <a:lstStyle>
            <a:lvl1pPr>
              <a:defRPr>
                <a:latin typeface="Helvetica" pitchFamily="2" charset="0"/>
              </a:defRPr>
            </a:lvl1pPr>
          </a:lstStyle>
          <a:p>
            <a:fld id="{F27CDF22-D96D-4E20-912C-0CF0F9C2D35A}" type="slidenum">
              <a:rPr lang="en-ZA" smtClean="0"/>
              <a:pPr/>
              <a:t>‹#›</a:t>
            </a:fld>
            <a:endParaRPr lang="en-ZA"/>
          </a:p>
        </p:txBody>
      </p:sp>
    </p:spTree>
    <p:extLst>
      <p:ext uri="{BB962C8B-B14F-4D97-AF65-F5344CB8AC3E}">
        <p14:creationId xmlns:p14="http://schemas.microsoft.com/office/powerpoint/2010/main" val="95686368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77482-C3A2-4547-989E-5D80CD1E1D92}" type="datetimeFigureOut">
              <a:rPr lang="en-ZA" smtClean="0"/>
              <a:t>2023/06/09</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CDF22-D96D-4E20-912C-0CF0F9C2D35A}" type="slidenum">
              <a:rPr lang="en-ZA" smtClean="0"/>
              <a:t>‹#›</a:t>
            </a:fld>
            <a:endParaRPr lang="en-ZA"/>
          </a:p>
        </p:txBody>
      </p:sp>
    </p:spTree>
    <p:extLst>
      <p:ext uri="{BB962C8B-B14F-4D97-AF65-F5344CB8AC3E}">
        <p14:creationId xmlns:p14="http://schemas.microsoft.com/office/powerpoint/2010/main" val="1806216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developer.com/design/down-and-dirty-understanding-the-actor-model/" TargetMode="External"/><Relationship Id="rId2" Type="http://schemas.openxmlformats.org/officeDocument/2006/relationships/hyperlink" Target="https://particular.net/blog/death-to-the-batch-job" TargetMode="External"/><Relationship Id="rId1" Type="http://schemas.openxmlformats.org/officeDocument/2006/relationships/slideLayout" Target="../slideLayouts/slideLayout2.xml"/><Relationship Id="rId4" Type="http://schemas.openxmlformats.org/officeDocument/2006/relationships/hyperlink" Target="https://docs.particular.net/transports/rabbitmq/delayed-delivery"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09" y="0"/>
            <a:ext cx="12194244" cy="7254240"/>
          </a:xfrm>
          <a:prstGeom prst="rect">
            <a:avLst/>
          </a:prstGeom>
        </p:spPr>
      </p:pic>
      <p:sp>
        <p:nvSpPr>
          <p:cNvPr id="2" name="Title 1"/>
          <p:cNvSpPr>
            <a:spLocks noGrp="1"/>
          </p:cNvSpPr>
          <p:nvPr>
            <p:ph type="ctrTitle"/>
          </p:nvPr>
        </p:nvSpPr>
        <p:spPr>
          <a:xfrm>
            <a:off x="1457960" y="3289300"/>
            <a:ext cx="9144000" cy="2387600"/>
          </a:xfrm>
        </p:spPr>
        <p:txBody>
          <a:bodyPr/>
          <a:lstStyle/>
          <a:p>
            <a:r>
              <a:rPr lang="en-ZA" dirty="0" smtClean="0">
                <a:latin typeface="Helvetica" pitchFamily="2" charset="0"/>
              </a:rPr>
              <a:t>End procrastination (tomorrow)</a:t>
            </a:r>
            <a:endParaRPr lang="en-ZA" dirty="0">
              <a:latin typeface="Helvetica" pitchFamily="2" charset="0"/>
            </a:endParaRPr>
          </a:p>
        </p:txBody>
      </p:sp>
      <p:sp>
        <p:nvSpPr>
          <p:cNvPr id="3" name="Subtitle 2"/>
          <p:cNvSpPr>
            <a:spLocks noGrp="1"/>
          </p:cNvSpPr>
          <p:nvPr>
            <p:ph type="subTitle" idx="1"/>
          </p:nvPr>
        </p:nvSpPr>
        <p:spPr>
          <a:xfrm>
            <a:off x="1457960" y="6172200"/>
            <a:ext cx="9144000" cy="1655762"/>
          </a:xfrm>
        </p:spPr>
        <p:txBody>
          <a:bodyPr/>
          <a:lstStyle/>
          <a:p>
            <a:r>
              <a:rPr lang="en-ZA" dirty="0" smtClean="0">
                <a:latin typeface="Helvetica" pitchFamily="2" charset="0"/>
              </a:rPr>
              <a:t>How doing things later can make your systems better</a:t>
            </a:r>
            <a:endParaRPr lang="en-ZA" dirty="0">
              <a:latin typeface="Helvetica" pitchFamily="2" charset="0"/>
            </a:endParaRPr>
          </a:p>
        </p:txBody>
      </p:sp>
      <p:sp>
        <p:nvSpPr>
          <p:cNvPr id="6" name="Subtitle 2"/>
          <p:cNvSpPr txBox="1">
            <a:spLocks/>
          </p:cNvSpPr>
          <p:nvPr/>
        </p:nvSpPr>
        <p:spPr>
          <a:xfrm>
            <a:off x="8962570" y="335280"/>
            <a:ext cx="3086501" cy="127797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r>
              <a:rPr lang="en-ZA" smtClean="0"/>
              <a:t>William Brander</a:t>
            </a:r>
          </a:p>
          <a:p>
            <a:r>
              <a:rPr lang="en-ZA" smtClean="0"/>
              <a:t>@williambza</a:t>
            </a:r>
          </a:p>
          <a:p>
            <a:r>
              <a:rPr lang="en-ZA" smtClean="0"/>
              <a:t>Particular Software</a:t>
            </a:r>
            <a:endParaRPr lang="en-ZA" dirty="0"/>
          </a:p>
        </p:txBody>
      </p:sp>
    </p:spTree>
    <p:extLst>
      <p:ext uri="{BB962C8B-B14F-4D97-AF65-F5344CB8AC3E}">
        <p14:creationId xmlns:p14="http://schemas.microsoft.com/office/powerpoint/2010/main" val="776081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38200" y="-210208"/>
            <a:ext cx="10530673" cy="7898005"/>
          </a:xfrm>
        </p:spPr>
      </p:pic>
    </p:spTree>
    <p:extLst>
      <p:ext uri="{BB962C8B-B14F-4D97-AF65-F5344CB8AC3E}">
        <p14:creationId xmlns:p14="http://schemas.microsoft.com/office/powerpoint/2010/main" val="1449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Text Placeholder 2"/>
          <p:cNvSpPr>
            <a:spLocks noGrp="1"/>
          </p:cNvSpPr>
          <p:nvPr>
            <p:ph type="body" idx="1"/>
          </p:nvPr>
        </p:nvSpPr>
        <p:spPr/>
        <p:txBody>
          <a:bodyPr/>
          <a:lstStyle/>
          <a:p>
            <a:endParaRPr lang="en-ZA"/>
          </a:p>
        </p:txBody>
      </p:sp>
      <p:sp>
        <p:nvSpPr>
          <p:cNvPr id="4" name="Content Placeholder 3"/>
          <p:cNvSpPr>
            <a:spLocks noGrp="1"/>
          </p:cNvSpPr>
          <p:nvPr>
            <p:ph sz="half" idx="2"/>
          </p:nvPr>
        </p:nvSpPr>
        <p:spPr/>
        <p:txBody>
          <a:bodyPr/>
          <a:lstStyle/>
          <a:p>
            <a:endParaRPr lang="en-ZA"/>
          </a:p>
        </p:txBody>
      </p:sp>
      <p:sp>
        <p:nvSpPr>
          <p:cNvPr id="5" name="Text Placeholder 4"/>
          <p:cNvSpPr>
            <a:spLocks noGrp="1"/>
          </p:cNvSpPr>
          <p:nvPr>
            <p:ph type="body" sz="quarter" idx="3"/>
          </p:nvPr>
        </p:nvSpPr>
        <p:spPr/>
        <p:txBody>
          <a:bodyPr/>
          <a:lstStyle/>
          <a:p>
            <a:endParaRPr lang="en-ZA"/>
          </a:p>
        </p:txBody>
      </p:sp>
      <p:sp>
        <p:nvSpPr>
          <p:cNvPr id="6" name="Content Placeholder 5"/>
          <p:cNvSpPr>
            <a:spLocks noGrp="1"/>
          </p:cNvSpPr>
          <p:nvPr>
            <p:ph sz="quarter" idx="4"/>
          </p:nvPr>
        </p:nvSpPr>
        <p:spPr/>
        <p:txBody>
          <a:bodyPr/>
          <a:lstStyle/>
          <a:p>
            <a:endParaRPr lang="en-ZA"/>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495300"/>
            <a:ext cx="12219599" cy="7353300"/>
          </a:xfrm>
          <a:prstGeom prst="rect">
            <a:avLst/>
          </a:prstGeom>
        </p:spPr>
      </p:pic>
    </p:spTree>
    <p:extLst>
      <p:ext uri="{BB962C8B-B14F-4D97-AF65-F5344CB8AC3E}">
        <p14:creationId xmlns:p14="http://schemas.microsoft.com/office/powerpoint/2010/main" val="3803087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50379" y="1728788"/>
            <a:ext cx="7436651" cy="2585323"/>
          </a:xfrm>
          <a:prstGeom prst="rect">
            <a:avLst/>
          </a:prstGeom>
          <a:noFill/>
          <a:ln>
            <a:solidFill>
              <a:schemeClr val="tx1"/>
            </a:solidFill>
          </a:ln>
        </p:spPr>
        <p:txBody>
          <a:bodyPr wrap="none" rtlCol="0">
            <a:spAutoFit/>
          </a:bodyPr>
          <a:lstStyle/>
          <a:p>
            <a:r>
              <a:rPr lang="en-GB" dirty="0">
                <a:solidFill>
                  <a:srgbClr val="0000FF"/>
                </a:solidFill>
                <a:latin typeface="Cascadia Mono" panose="020B0609020000020004" pitchFamily="49" charset="0"/>
              </a:rPr>
              <a:t>void</a:t>
            </a:r>
            <a:r>
              <a:rPr lang="en-GB" dirty="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CheckOutRental</a:t>
            </a:r>
            <a:r>
              <a:rPr lang="en-GB" dirty="0" smtClean="0">
                <a:solidFill>
                  <a:srgbClr val="000000"/>
                </a:solidFill>
                <a:latin typeface="Cascadia Mono" panose="020B0609020000020004" pitchFamily="49" charset="0"/>
              </a:rPr>
              <a:t>(</a:t>
            </a:r>
            <a:r>
              <a:rPr lang="en-GB" dirty="0" err="1">
                <a:solidFill>
                  <a:srgbClr val="27816E"/>
                </a:solidFill>
                <a:latin typeface="Cascadia Mono" panose="020B0609020000020004" pitchFamily="49" charset="0"/>
              </a:rPr>
              <a:t>Guid</a:t>
            </a:r>
            <a:r>
              <a:rPr lang="en-GB" dirty="0" smtClean="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movieId</a:t>
            </a:r>
            <a:r>
              <a:rPr lang="en-GB" dirty="0" smtClean="0">
                <a:solidFill>
                  <a:srgbClr val="000000"/>
                </a:solidFill>
                <a:latin typeface="Cascadia Mono" panose="020B0609020000020004" pitchFamily="49" charset="0"/>
              </a:rPr>
              <a:t>, </a:t>
            </a:r>
            <a:r>
              <a:rPr lang="en-GB" dirty="0" err="1">
                <a:solidFill>
                  <a:srgbClr val="27816E"/>
                </a:solidFill>
                <a:latin typeface="Cascadia Mono" panose="020B0609020000020004" pitchFamily="49" charset="0"/>
              </a:rPr>
              <a:t>Guid</a:t>
            </a:r>
            <a:r>
              <a:rPr lang="en-GB" dirty="0" smtClean="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customerId</a:t>
            </a:r>
            <a:r>
              <a:rPr lang="en-GB" dirty="0" smtClean="0">
                <a:solidFill>
                  <a:srgbClr val="000000"/>
                </a:solidFill>
                <a:latin typeface="Cascadia Mono" panose="020B0609020000020004" pitchFamily="49" charset="0"/>
              </a:rPr>
              <a:t>)</a:t>
            </a:r>
            <a:endParaRPr lang="en-GB"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rental = </a:t>
            </a:r>
            <a:r>
              <a:rPr lang="en-ZA" dirty="0">
                <a:solidFill>
                  <a:srgbClr val="0000FF"/>
                </a:solidFill>
                <a:latin typeface="Cascadia Mono" panose="020B0609020000020004" pitchFamily="49" charset="0"/>
              </a:rPr>
              <a:t>new</a:t>
            </a:r>
            <a:r>
              <a:rPr lang="en-ZA" dirty="0" smtClean="0">
                <a:solidFill>
                  <a:srgbClr val="000000"/>
                </a:solidFill>
                <a:latin typeface="Cascadia Mono" panose="020B0609020000020004" pitchFamily="49" charset="0"/>
              </a:rPr>
              <a:t> </a:t>
            </a:r>
            <a:r>
              <a:rPr lang="en-ZA" dirty="0">
                <a:solidFill>
                  <a:srgbClr val="27816E"/>
                </a:solidFill>
                <a:latin typeface="Cascadia Mono" panose="020B0609020000020004" pitchFamily="49" charset="0"/>
              </a:rPr>
              <a:t>Rental</a:t>
            </a:r>
            <a:r>
              <a:rPr lang="en-ZA" dirty="0" smtClean="0">
                <a:solidFill>
                  <a:srgbClr val="000000"/>
                </a:solidFill>
                <a:latin typeface="Cascadia Mono" panose="020B0609020000020004" pitchFamily="49" charset="0"/>
              </a:rPr>
              <a:t>(</a:t>
            </a:r>
            <a:r>
              <a:rPr lang="en-ZA" dirty="0" err="1" smtClean="0">
                <a:solidFill>
                  <a:srgbClr val="000000"/>
                </a:solidFill>
                <a:latin typeface="Cascadia Mono" panose="020B0609020000020004" pitchFamily="49" charset="0"/>
              </a:rPr>
              <a:t>movieId</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customerId</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rental.ReturnDate</a:t>
            </a:r>
            <a:r>
              <a:rPr lang="en-ZA" dirty="0" smtClean="0">
                <a:solidFill>
                  <a:srgbClr val="000000"/>
                </a:solidFill>
                <a:latin typeface="Cascadia Mono" panose="020B0609020000020004" pitchFamily="49" charset="0"/>
              </a:rPr>
              <a:t> = </a:t>
            </a:r>
            <a:r>
              <a:rPr lang="en-ZA" dirty="0" err="1" smtClean="0">
                <a:solidFill>
                  <a:srgbClr val="27816E"/>
                </a:solidFill>
                <a:latin typeface="Cascadia Mono" panose="020B0609020000020004" pitchFamily="49" charset="0"/>
              </a:rPr>
              <a:t>DateTime</a:t>
            </a:r>
            <a:r>
              <a:rPr lang="en-ZA" dirty="0" err="1" smtClean="0">
                <a:solidFill>
                  <a:srgbClr val="000000"/>
                </a:solidFill>
                <a:latin typeface="Cascadia Mono" panose="020B0609020000020004" pitchFamily="49" charset="0"/>
              </a:rPr>
              <a:t>.UtcNow.AddDays</a:t>
            </a:r>
            <a:r>
              <a:rPr lang="en-ZA" dirty="0" smtClean="0">
                <a:solidFill>
                  <a:srgbClr val="000000"/>
                </a:solidFill>
                <a:latin typeface="Cascadia Mono" panose="020B0609020000020004" pitchFamily="49" charset="0"/>
              </a:rPr>
              <a:t>(3); </a:t>
            </a:r>
          </a:p>
          <a:p>
            <a:endParaRPr lang="en-ZA" dirty="0" smtClean="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database.Rentals</a:t>
            </a:r>
            <a:r>
              <a:rPr lang="en-ZA" dirty="0" smtClean="0">
                <a:solidFill>
                  <a:srgbClr val="000000"/>
                </a:solidFill>
                <a:latin typeface="Cascadia Mono" panose="020B0609020000020004" pitchFamily="49" charset="0"/>
              </a:rPr>
              <a:t>().Add(rental);</a:t>
            </a: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database.Save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a:t>
            </a:r>
            <a:endParaRPr lang="en-ZA" dirty="0"/>
          </a:p>
        </p:txBody>
      </p:sp>
    </p:spTree>
    <p:extLst>
      <p:ext uri="{BB962C8B-B14F-4D97-AF65-F5344CB8AC3E}">
        <p14:creationId xmlns:p14="http://schemas.microsoft.com/office/powerpoint/2010/main" val="4170290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ZA" dirty="0" smtClean="0"/>
              <a:t>Lazy, pre, or pro?</a:t>
            </a:r>
            <a:endParaRPr lang="en-ZA" dirty="0"/>
          </a:p>
        </p:txBody>
      </p:sp>
      <p:sp>
        <p:nvSpPr>
          <p:cNvPr id="7" name="TextBox 6"/>
          <p:cNvSpPr txBox="1"/>
          <p:nvPr/>
        </p:nvSpPr>
        <p:spPr>
          <a:xfrm>
            <a:off x="1955129" y="1690688"/>
            <a:ext cx="8691803" cy="3693319"/>
          </a:xfrm>
          <a:prstGeom prst="rect">
            <a:avLst/>
          </a:prstGeom>
          <a:noFill/>
          <a:ln>
            <a:solidFill>
              <a:schemeClr val="tx1"/>
            </a:solidFill>
          </a:ln>
        </p:spPr>
        <p:txBody>
          <a:bodyPr wrap="none" rtlCol="0">
            <a:spAutoFit/>
          </a:bodyPr>
          <a:lstStyle/>
          <a:p>
            <a:r>
              <a:rPr lang="en-GB" dirty="0">
                <a:solidFill>
                  <a:srgbClr val="0000FF"/>
                </a:solidFill>
                <a:latin typeface="Cascadia Mono" panose="020B0609020000020004" pitchFamily="49" charset="0"/>
              </a:rPr>
              <a:t>void</a:t>
            </a:r>
            <a:r>
              <a:rPr lang="en-GB" dirty="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ChargeLateFees</a:t>
            </a:r>
            <a:r>
              <a:rPr lang="en-GB" dirty="0" smtClean="0">
                <a:solidFill>
                  <a:srgbClr val="000000"/>
                </a:solidFill>
                <a:latin typeface="Cascadia Mono" panose="020B0609020000020004" pitchFamily="49" charset="0"/>
              </a:rPr>
              <a:t>()</a:t>
            </a:r>
            <a:endParaRPr lang="en-GB"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lateRentals</a:t>
            </a:r>
            <a:r>
              <a:rPr lang="en-ZA" dirty="0" smtClean="0">
                <a:solidFill>
                  <a:srgbClr val="000000"/>
                </a:solidFill>
                <a:latin typeface="Cascadia Mono" panose="020B0609020000020004" pitchFamily="49" charset="0"/>
              </a:rPr>
              <a:t> </a:t>
            </a:r>
            <a:r>
              <a:rPr lang="en-ZA" dirty="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database.Rentals</a:t>
            </a:r>
            <a:r>
              <a:rPr lang="en-ZA" dirty="0" smtClean="0">
                <a:solidFill>
                  <a:srgbClr val="000000"/>
                </a:solidFill>
                <a:latin typeface="Cascadia Mono" panose="020B0609020000020004" pitchFamily="49" charset="0"/>
              </a:rPr>
              <a:t>()</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Where(rental </a:t>
            </a:r>
            <a:r>
              <a:rPr lang="en-ZA" dirty="0">
                <a:solidFill>
                  <a:srgbClr val="000000"/>
                </a:solidFill>
                <a:latin typeface="Cascadia Mono" panose="020B0609020000020004" pitchFamily="49" charset="0"/>
              </a:rPr>
              <a:t>=&gt; </a:t>
            </a:r>
            <a:r>
              <a:rPr lang="en-ZA" dirty="0" err="1" smtClean="0">
                <a:solidFill>
                  <a:srgbClr val="000000"/>
                </a:solidFill>
                <a:latin typeface="Cascadia Mono" panose="020B0609020000020004" pitchFamily="49" charset="0"/>
              </a:rPr>
              <a:t>rental.ReturnDate</a:t>
            </a:r>
            <a:r>
              <a:rPr lang="en-ZA" dirty="0" smtClean="0">
                <a:solidFill>
                  <a:srgbClr val="000000"/>
                </a:solidFill>
                <a:latin typeface="Cascadia Mono" panose="020B0609020000020004" pitchFamily="49" charset="0"/>
              </a:rPr>
              <a:t> &lt; </a:t>
            </a:r>
            <a:r>
              <a:rPr lang="en-ZA" dirty="0" err="1" smtClean="0">
                <a:solidFill>
                  <a:srgbClr val="27816E"/>
                </a:solidFill>
                <a:latin typeface="Cascadia Mono" panose="020B0609020000020004" pitchFamily="49" charset="0"/>
              </a:rPr>
              <a:t>DateTime</a:t>
            </a:r>
            <a:r>
              <a:rPr lang="en-ZA" dirty="0" err="1" smtClean="0">
                <a:solidFill>
                  <a:srgbClr val="000000"/>
                </a:solidFill>
                <a:latin typeface="Cascadia Mono" panose="020B0609020000020004" pitchFamily="49" charset="0"/>
              </a:rPr>
              <a:t>.UtcNow</a:t>
            </a:r>
            <a:r>
              <a:rPr lang="en-ZA" dirty="0" smtClean="0">
                <a:solidFill>
                  <a:srgbClr val="000000"/>
                </a:solidFill>
                <a:latin typeface="Cascadia Mono" panose="020B0609020000020004" pitchFamily="49" charset="0"/>
              </a:rPr>
              <a:t> </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&amp;&amp; !</a:t>
            </a:r>
            <a:r>
              <a:rPr lang="en-ZA" dirty="0" err="1" smtClean="0">
                <a:solidFill>
                  <a:srgbClr val="000000"/>
                </a:solidFill>
                <a:latin typeface="Cascadia Mono" panose="020B0609020000020004" pitchFamily="49" charset="0"/>
              </a:rPr>
              <a:t>rental.Returned</a:t>
            </a:r>
            <a:r>
              <a:rPr lang="en-ZA" dirty="0" smtClean="0">
                <a:solidFill>
                  <a:srgbClr val="000000"/>
                </a:solidFill>
                <a:latin typeface="Cascadia Mono" panose="020B0609020000020004" pitchFamily="49" charset="0"/>
              </a:rPr>
              <a:t>);</a:t>
            </a:r>
            <a:endParaRPr lang="en-ZA" dirty="0">
              <a:solidFill>
                <a:srgbClr val="000000"/>
              </a:solidFill>
              <a:latin typeface="Cascadia Mono" panose="020B0609020000020004" pitchFamily="49" charset="0"/>
            </a:endParaRP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smtClean="0">
                <a:solidFill>
                  <a:srgbClr val="0000FF"/>
                </a:solidFill>
                <a:latin typeface="Cascadia Mono" panose="020B0609020000020004" pitchFamily="49" charset="0"/>
              </a:rPr>
              <a:t>foreach</a:t>
            </a:r>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(rental in </a:t>
            </a:r>
            <a:r>
              <a:rPr lang="en-ZA" dirty="0" err="1" smtClean="0">
                <a:solidFill>
                  <a:srgbClr val="000000"/>
                </a:solidFill>
                <a:latin typeface="Cascadia Mono" panose="020B0609020000020004" pitchFamily="49" charset="0"/>
              </a:rPr>
              <a:t>lateRentals</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rental.LateFees</a:t>
            </a:r>
            <a:r>
              <a:rPr lang="en-ZA" dirty="0" smtClean="0">
                <a:solidFill>
                  <a:srgbClr val="000000"/>
                </a:solidFill>
                <a:latin typeface="Cascadia Mono" panose="020B0609020000020004" pitchFamily="49" charset="0"/>
              </a:rPr>
              <a:t> += 50;</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endParaRPr lang="en-ZA" dirty="0">
              <a:solidFill>
                <a:srgbClr val="000000"/>
              </a:solidFill>
              <a:latin typeface="Cascadia Mono" panose="020B0609020000020004" pitchFamily="49" charset="0"/>
            </a:endParaRP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database.Save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a:t>
            </a:r>
            <a:endParaRPr lang="en-ZA" dirty="0"/>
          </a:p>
        </p:txBody>
      </p:sp>
      <p:cxnSp>
        <p:nvCxnSpPr>
          <p:cNvPr id="9" name="Straight Arrow Connector 8"/>
          <p:cNvCxnSpPr/>
          <p:nvPr/>
        </p:nvCxnSpPr>
        <p:spPr>
          <a:xfrm flipV="1">
            <a:off x="1495116" y="2705008"/>
            <a:ext cx="1415991" cy="183925"/>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6303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8698710" y="2776537"/>
            <a:ext cx="0" cy="1938337"/>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7" name="Straight Connector 56"/>
          <p:cNvCxnSpPr/>
          <p:nvPr/>
        </p:nvCxnSpPr>
        <p:spPr>
          <a:xfrm>
            <a:off x="1276350" y="2776538"/>
            <a:ext cx="0" cy="1938337"/>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 name="Straight Connector 4"/>
          <p:cNvCxnSpPr/>
          <p:nvPr/>
        </p:nvCxnSpPr>
        <p:spPr>
          <a:xfrm>
            <a:off x="1219200" y="4714875"/>
            <a:ext cx="9982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127635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189488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251341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313194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375047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436900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98753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560606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622459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684312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746165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a:off x="808018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869871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931724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993577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1055430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11172825" y="4295775"/>
            <a:ext cx="0" cy="447675"/>
          </a:xfrm>
          <a:prstGeom prst="line">
            <a:avLst/>
          </a:prstGeom>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861570" y="4743450"/>
            <a:ext cx="761747" cy="369332"/>
          </a:xfrm>
          <a:prstGeom prst="rect">
            <a:avLst/>
          </a:prstGeom>
          <a:noFill/>
        </p:spPr>
        <p:txBody>
          <a:bodyPr wrap="none" rtlCol="0">
            <a:spAutoFit/>
          </a:bodyPr>
          <a:lstStyle/>
          <a:p>
            <a:r>
              <a:rPr lang="en-ZA" dirty="0" smtClean="0">
                <a:latin typeface="Helvetica" pitchFamily="2" charset="0"/>
              </a:rPr>
              <a:t>09:00</a:t>
            </a:r>
            <a:endParaRPr lang="en-ZA" dirty="0">
              <a:latin typeface="Helvetica" pitchFamily="2" charset="0"/>
            </a:endParaRPr>
          </a:p>
        </p:txBody>
      </p:sp>
      <p:sp>
        <p:nvSpPr>
          <p:cNvPr id="25" name="TextBox 24"/>
          <p:cNvSpPr txBox="1"/>
          <p:nvPr/>
        </p:nvSpPr>
        <p:spPr>
          <a:xfrm>
            <a:off x="4590774" y="4743450"/>
            <a:ext cx="761747" cy="369332"/>
          </a:xfrm>
          <a:prstGeom prst="rect">
            <a:avLst/>
          </a:prstGeom>
          <a:noFill/>
        </p:spPr>
        <p:txBody>
          <a:bodyPr wrap="none" rtlCol="0">
            <a:spAutoFit/>
          </a:bodyPr>
          <a:lstStyle/>
          <a:p>
            <a:r>
              <a:rPr lang="en-ZA" dirty="0" smtClean="0">
                <a:latin typeface="Helvetica" pitchFamily="2" charset="0"/>
              </a:rPr>
              <a:t>12:00</a:t>
            </a:r>
            <a:endParaRPr lang="en-ZA" dirty="0">
              <a:latin typeface="Helvetica" pitchFamily="2" charset="0"/>
            </a:endParaRPr>
          </a:p>
        </p:txBody>
      </p:sp>
      <p:sp>
        <p:nvSpPr>
          <p:cNvPr id="49" name="TextBox 48"/>
          <p:cNvSpPr txBox="1"/>
          <p:nvPr/>
        </p:nvSpPr>
        <p:spPr>
          <a:xfrm>
            <a:off x="8319978" y="4743450"/>
            <a:ext cx="761747" cy="369332"/>
          </a:xfrm>
          <a:prstGeom prst="rect">
            <a:avLst/>
          </a:prstGeom>
          <a:noFill/>
        </p:spPr>
        <p:txBody>
          <a:bodyPr wrap="none" rtlCol="0">
            <a:spAutoFit/>
          </a:bodyPr>
          <a:lstStyle/>
          <a:p>
            <a:r>
              <a:rPr lang="en-ZA" dirty="0" smtClean="0">
                <a:latin typeface="Helvetica" pitchFamily="2" charset="0"/>
              </a:rPr>
              <a:t>15:00</a:t>
            </a:r>
            <a:endParaRPr lang="en-ZA" dirty="0">
              <a:latin typeface="Helvetica" pitchFamily="2" charset="0"/>
            </a:endParaRPr>
          </a:p>
        </p:txBody>
      </p:sp>
      <p:sp>
        <p:nvSpPr>
          <p:cNvPr id="50" name="TextBox 49"/>
          <p:cNvSpPr txBox="1"/>
          <p:nvPr/>
        </p:nvSpPr>
        <p:spPr>
          <a:xfrm>
            <a:off x="2104638" y="4743450"/>
            <a:ext cx="761747" cy="369332"/>
          </a:xfrm>
          <a:prstGeom prst="rect">
            <a:avLst/>
          </a:prstGeom>
          <a:noFill/>
        </p:spPr>
        <p:txBody>
          <a:bodyPr wrap="none" rtlCol="0">
            <a:spAutoFit/>
          </a:bodyPr>
          <a:lstStyle/>
          <a:p>
            <a:r>
              <a:rPr lang="en-ZA" dirty="0" smtClean="0">
                <a:latin typeface="Helvetica" pitchFamily="2" charset="0"/>
              </a:rPr>
              <a:t>10:00</a:t>
            </a:r>
            <a:endParaRPr lang="en-ZA" dirty="0">
              <a:latin typeface="Helvetica" pitchFamily="2" charset="0"/>
            </a:endParaRPr>
          </a:p>
        </p:txBody>
      </p:sp>
      <p:sp>
        <p:nvSpPr>
          <p:cNvPr id="51" name="TextBox 50"/>
          <p:cNvSpPr txBox="1"/>
          <p:nvPr/>
        </p:nvSpPr>
        <p:spPr>
          <a:xfrm>
            <a:off x="3347706" y="4743450"/>
            <a:ext cx="761747" cy="369332"/>
          </a:xfrm>
          <a:prstGeom prst="rect">
            <a:avLst/>
          </a:prstGeom>
          <a:noFill/>
        </p:spPr>
        <p:txBody>
          <a:bodyPr wrap="none" rtlCol="0">
            <a:spAutoFit/>
          </a:bodyPr>
          <a:lstStyle/>
          <a:p>
            <a:r>
              <a:rPr lang="en-ZA" dirty="0" smtClean="0">
                <a:latin typeface="Helvetica" pitchFamily="2" charset="0"/>
              </a:rPr>
              <a:t>11:00</a:t>
            </a:r>
            <a:endParaRPr lang="en-ZA" dirty="0">
              <a:latin typeface="Helvetica" pitchFamily="2" charset="0"/>
            </a:endParaRPr>
          </a:p>
        </p:txBody>
      </p:sp>
      <p:sp>
        <p:nvSpPr>
          <p:cNvPr id="52" name="TextBox 51"/>
          <p:cNvSpPr txBox="1"/>
          <p:nvPr/>
        </p:nvSpPr>
        <p:spPr>
          <a:xfrm>
            <a:off x="5833842" y="4743450"/>
            <a:ext cx="761747" cy="369332"/>
          </a:xfrm>
          <a:prstGeom prst="rect">
            <a:avLst/>
          </a:prstGeom>
          <a:noFill/>
        </p:spPr>
        <p:txBody>
          <a:bodyPr wrap="none" rtlCol="0">
            <a:spAutoFit/>
          </a:bodyPr>
          <a:lstStyle/>
          <a:p>
            <a:r>
              <a:rPr lang="en-ZA" dirty="0" smtClean="0">
                <a:latin typeface="Helvetica" pitchFamily="2" charset="0"/>
              </a:rPr>
              <a:t>13:00</a:t>
            </a:r>
            <a:endParaRPr lang="en-ZA" dirty="0">
              <a:latin typeface="Helvetica" pitchFamily="2" charset="0"/>
            </a:endParaRPr>
          </a:p>
        </p:txBody>
      </p:sp>
      <p:sp>
        <p:nvSpPr>
          <p:cNvPr id="53" name="TextBox 52"/>
          <p:cNvSpPr txBox="1"/>
          <p:nvPr/>
        </p:nvSpPr>
        <p:spPr>
          <a:xfrm>
            <a:off x="7076910" y="4743450"/>
            <a:ext cx="761747" cy="369332"/>
          </a:xfrm>
          <a:prstGeom prst="rect">
            <a:avLst/>
          </a:prstGeom>
          <a:noFill/>
        </p:spPr>
        <p:txBody>
          <a:bodyPr wrap="none" rtlCol="0">
            <a:spAutoFit/>
          </a:bodyPr>
          <a:lstStyle/>
          <a:p>
            <a:r>
              <a:rPr lang="en-ZA" dirty="0" smtClean="0">
                <a:latin typeface="Helvetica" pitchFamily="2" charset="0"/>
              </a:rPr>
              <a:t>14:00</a:t>
            </a:r>
            <a:endParaRPr lang="en-ZA" dirty="0">
              <a:latin typeface="Helvetica" pitchFamily="2" charset="0"/>
            </a:endParaRPr>
          </a:p>
        </p:txBody>
      </p:sp>
      <p:sp>
        <p:nvSpPr>
          <p:cNvPr id="54" name="TextBox 53"/>
          <p:cNvSpPr txBox="1"/>
          <p:nvPr/>
        </p:nvSpPr>
        <p:spPr>
          <a:xfrm>
            <a:off x="9563046" y="4743450"/>
            <a:ext cx="761747" cy="369332"/>
          </a:xfrm>
          <a:prstGeom prst="rect">
            <a:avLst/>
          </a:prstGeom>
          <a:noFill/>
        </p:spPr>
        <p:txBody>
          <a:bodyPr wrap="none" rtlCol="0">
            <a:spAutoFit/>
          </a:bodyPr>
          <a:lstStyle/>
          <a:p>
            <a:r>
              <a:rPr lang="en-ZA" dirty="0" smtClean="0">
                <a:latin typeface="Helvetica" pitchFamily="2" charset="0"/>
              </a:rPr>
              <a:t>16:00</a:t>
            </a:r>
            <a:endParaRPr lang="en-ZA" dirty="0">
              <a:latin typeface="Helvetica" pitchFamily="2" charset="0"/>
            </a:endParaRPr>
          </a:p>
        </p:txBody>
      </p:sp>
      <p:sp>
        <p:nvSpPr>
          <p:cNvPr id="55" name="TextBox 54"/>
          <p:cNvSpPr txBox="1"/>
          <p:nvPr/>
        </p:nvSpPr>
        <p:spPr>
          <a:xfrm>
            <a:off x="10806112" y="4743450"/>
            <a:ext cx="761747" cy="369332"/>
          </a:xfrm>
          <a:prstGeom prst="rect">
            <a:avLst/>
          </a:prstGeom>
          <a:noFill/>
        </p:spPr>
        <p:txBody>
          <a:bodyPr wrap="none" rtlCol="0">
            <a:spAutoFit/>
          </a:bodyPr>
          <a:lstStyle/>
          <a:p>
            <a:r>
              <a:rPr lang="en-ZA" dirty="0" smtClean="0">
                <a:latin typeface="Helvetica" pitchFamily="2" charset="0"/>
              </a:rPr>
              <a:t>17:00</a:t>
            </a:r>
            <a:endParaRPr lang="en-ZA" dirty="0">
              <a:latin typeface="Helvetica" pitchFamily="2" charset="0"/>
            </a:endParaRPr>
          </a:p>
        </p:txBody>
      </p:sp>
      <p:sp>
        <p:nvSpPr>
          <p:cNvPr id="59" name="TextBox 58"/>
          <p:cNvSpPr txBox="1"/>
          <p:nvPr/>
        </p:nvSpPr>
        <p:spPr>
          <a:xfrm>
            <a:off x="337631" y="2309575"/>
            <a:ext cx="2056973" cy="369332"/>
          </a:xfrm>
          <a:prstGeom prst="rect">
            <a:avLst/>
          </a:prstGeom>
          <a:noFill/>
        </p:spPr>
        <p:txBody>
          <a:bodyPr wrap="none" rtlCol="0">
            <a:spAutoFit/>
          </a:bodyPr>
          <a:lstStyle/>
          <a:p>
            <a:r>
              <a:rPr lang="en-ZA" dirty="0" err="1" smtClean="0">
                <a:latin typeface="Helvetica" pitchFamily="2" charset="0"/>
              </a:rPr>
              <a:t>ChargeLateFees</a:t>
            </a:r>
            <a:r>
              <a:rPr lang="en-ZA" dirty="0" smtClean="0">
                <a:latin typeface="Helvetica" pitchFamily="2" charset="0"/>
              </a:rPr>
              <a:t>()</a:t>
            </a:r>
            <a:endParaRPr lang="en-ZA" dirty="0">
              <a:latin typeface="Helvetica" pitchFamily="2" charset="0"/>
            </a:endParaRPr>
          </a:p>
        </p:txBody>
      </p:sp>
      <p:sp>
        <p:nvSpPr>
          <p:cNvPr id="61" name="TextBox 60"/>
          <p:cNvSpPr txBox="1"/>
          <p:nvPr/>
        </p:nvSpPr>
        <p:spPr>
          <a:xfrm>
            <a:off x="7759991" y="2266712"/>
            <a:ext cx="2056973" cy="369332"/>
          </a:xfrm>
          <a:prstGeom prst="rect">
            <a:avLst/>
          </a:prstGeom>
          <a:noFill/>
        </p:spPr>
        <p:txBody>
          <a:bodyPr wrap="none" rtlCol="0">
            <a:spAutoFit/>
          </a:bodyPr>
          <a:lstStyle/>
          <a:p>
            <a:r>
              <a:rPr lang="en-ZA" dirty="0" err="1" smtClean="0">
                <a:latin typeface="Helvetica" pitchFamily="2" charset="0"/>
              </a:rPr>
              <a:t>ChargeLateFees</a:t>
            </a:r>
            <a:r>
              <a:rPr lang="en-ZA" dirty="0" smtClean="0">
                <a:latin typeface="Helvetica" pitchFamily="2" charset="0"/>
              </a:rPr>
              <a:t>()</a:t>
            </a:r>
            <a:endParaRPr lang="en-ZA" dirty="0">
              <a:latin typeface="Helvetica" pitchFamily="2" charset="0"/>
            </a:endParaRPr>
          </a:p>
        </p:txBody>
      </p:sp>
      <p:cxnSp>
        <p:nvCxnSpPr>
          <p:cNvPr id="63" name="Straight Arrow Connector 62"/>
          <p:cNvCxnSpPr>
            <a:stCxn id="67" idx="2"/>
          </p:cNvCxnSpPr>
          <p:nvPr/>
        </p:nvCxnSpPr>
        <p:spPr>
          <a:xfrm flipH="1">
            <a:off x="2124388" y="3549761"/>
            <a:ext cx="475704" cy="11365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7" name="TextBox 66"/>
          <p:cNvSpPr txBox="1"/>
          <p:nvPr/>
        </p:nvSpPr>
        <p:spPr>
          <a:xfrm>
            <a:off x="1315125" y="2903430"/>
            <a:ext cx="2569934" cy="646331"/>
          </a:xfrm>
          <a:prstGeom prst="rect">
            <a:avLst/>
          </a:prstGeom>
          <a:noFill/>
        </p:spPr>
        <p:txBody>
          <a:bodyPr wrap="none" rtlCol="0">
            <a:spAutoFit/>
          </a:bodyPr>
          <a:lstStyle/>
          <a:p>
            <a:pPr algn="ctr"/>
            <a:r>
              <a:rPr lang="en-ZA" dirty="0" smtClean="0"/>
              <a:t>09:41 – Rental officially</a:t>
            </a:r>
          </a:p>
          <a:p>
            <a:pPr algn="ctr"/>
            <a:r>
              <a:rPr lang="en-ZA" dirty="0" smtClean="0"/>
              <a:t>becomes “late”</a:t>
            </a:r>
            <a:endParaRPr lang="en-ZA" dirty="0"/>
          </a:p>
        </p:txBody>
      </p:sp>
      <p:cxnSp>
        <p:nvCxnSpPr>
          <p:cNvPr id="71" name="Straight Arrow Connector 70"/>
          <p:cNvCxnSpPr>
            <a:stCxn id="72" idx="2"/>
          </p:cNvCxnSpPr>
          <p:nvPr/>
        </p:nvCxnSpPr>
        <p:spPr>
          <a:xfrm>
            <a:off x="7759991" y="3700686"/>
            <a:ext cx="412570" cy="9856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2" name="TextBox 71"/>
          <p:cNvSpPr txBox="1"/>
          <p:nvPr/>
        </p:nvSpPr>
        <p:spPr>
          <a:xfrm>
            <a:off x="6750740" y="3054355"/>
            <a:ext cx="2018501" cy="646331"/>
          </a:xfrm>
          <a:prstGeom prst="rect">
            <a:avLst/>
          </a:prstGeom>
          <a:noFill/>
        </p:spPr>
        <p:txBody>
          <a:bodyPr wrap="none" rtlCol="0">
            <a:spAutoFit/>
          </a:bodyPr>
          <a:lstStyle/>
          <a:p>
            <a:pPr algn="ctr"/>
            <a:r>
              <a:rPr lang="en-ZA" dirty="0" smtClean="0"/>
              <a:t>14:34 – Customer</a:t>
            </a:r>
          </a:p>
          <a:p>
            <a:pPr algn="ctr"/>
            <a:r>
              <a:rPr lang="en-ZA" dirty="0" smtClean="0"/>
              <a:t>returns rental</a:t>
            </a:r>
            <a:endParaRPr lang="en-ZA" dirty="0"/>
          </a:p>
        </p:txBody>
      </p:sp>
    </p:spTree>
    <p:extLst>
      <p:ext uri="{BB962C8B-B14F-4D97-AF65-F5344CB8AC3E}">
        <p14:creationId xmlns:p14="http://schemas.microsoft.com/office/powerpoint/2010/main" val="9396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ZA" dirty="0" smtClean="0"/>
              <a:t>Let’s procrastinate!</a:t>
            </a:r>
            <a:endParaRPr lang="en-ZA" dirty="0"/>
          </a:p>
        </p:txBody>
      </p:sp>
      <p:sp>
        <p:nvSpPr>
          <p:cNvPr id="7" name="TextBox 6"/>
          <p:cNvSpPr txBox="1"/>
          <p:nvPr/>
        </p:nvSpPr>
        <p:spPr>
          <a:xfrm>
            <a:off x="2711133" y="2259519"/>
            <a:ext cx="7157729" cy="3416320"/>
          </a:xfrm>
          <a:prstGeom prst="rect">
            <a:avLst/>
          </a:prstGeom>
          <a:solidFill>
            <a:schemeClr val="bg1"/>
          </a:solidFill>
          <a:ln>
            <a:solidFill>
              <a:schemeClr val="tx1"/>
            </a:solidFill>
          </a:ln>
        </p:spPr>
        <p:txBody>
          <a:bodyPr wrap="none" rtlCol="0">
            <a:spAutoFit/>
          </a:bodyPr>
          <a:lstStyle/>
          <a:p>
            <a:r>
              <a:rPr lang="en-GB" dirty="0">
                <a:solidFill>
                  <a:srgbClr val="0000FF"/>
                </a:solidFill>
                <a:latin typeface="Cascadia Mono" panose="020B0609020000020004" pitchFamily="49" charset="0"/>
              </a:rPr>
              <a:t>void</a:t>
            </a:r>
            <a:r>
              <a:rPr lang="en-GB" dirty="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CheckOutRental</a:t>
            </a:r>
            <a:r>
              <a:rPr lang="en-GB" dirty="0" smtClean="0">
                <a:solidFill>
                  <a:srgbClr val="000000"/>
                </a:solidFill>
                <a:latin typeface="Cascadia Mono" panose="020B0609020000020004" pitchFamily="49" charset="0"/>
              </a:rPr>
              <a:t>(</a:t>
            </a:r>
            <a:r>
              <a:rPr lang="en-GB" dirty="0" err="1">
                <a:solidFill>
                  <a:srgbClr val="27816E"/>
                </a:solidFill>
                <a:latin typeface="Cascadia Mono" panose="020B0609020000020004" pitchFamily="49" charset="0"/>
              </a:rPr>
              <a:t>Guid</a:t>
            </a:r>
            <a:r>
              <a:rPr lang="en-GB" dirty="0" smtClean="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movieId</a:t>
            </a:r>
            <a:r>
              <a:rPr lang="en-GB" dirty="0" smtClean="0">
                <a:solidFill>
                  <a:srgbClr val="000000"/>
                </a:solidFill>
                <a:latin typeface="Cascadia Mono" panose="020B0609020000020004" pitchFamily="49" charset="0"/>
              </a:rPr>
              <a:t>, </a:t>
            </a:r>
            <a:r>
              <a:rPr lang="en-GB" dirty="0" err="1">
                <a:solidFill>
                  <a:srgbClr val="27816E"/>
                </a:solidFill>
                <a:latin typeface="Cascadia Mono" panose="020B0609020000020004" pitchFamily="49" charset="0"/>
              </a:rPr>
              <a:t>Guid</a:t>
            </a:r>
            <a:r>
              <a:rPr lang="en-GB" dirty="0" smtClean="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customerId</a:t>
            </a:r>
            <a:r>
              <a:rPr lang="en-GB" dirty="0" smtClean="0">
                <a:solidFill>
                  <a:srgbClr val="000000"/>
                </a:solidFill>
                <a:latin typeface="Cascadia Mono" panose="020B0609020000020004" pitchFamily="49" charset="0"/>
              </a:rPr>
              <a:t>)</a:t>
            </a:r>
            <a:endParaRPr lang="en-GB"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rental = </a:t>
            </a:r>
            <a:r>
              <a:rPr lang="en-ZA" dirty="0">
                <a:solidFill>
                  <a:srgbClr val="0000FF"/>
                </a:solidFill>
                <a:latin typeface="Cascadia Mono" panose="020B0609020000020004" pitchFamily="49" charset="0"/>
              </a:rPr>
              <a:t>new</a:t>
            </a:r>
            <a:r>
              <a:rPr lang="en-ZA" dirty="0" smtClean="0">
                <a:solidFill>
                  <a:srgbClr val="000000"/>
                </a:solidFill>
                <a:latin typeface="Cascadia Mono" panose="020B0609020000020004" pitchFamily="49" charset="0"/>
              </a:rPr>
              <a:t> </a:t>
            </a:r>
            <a:r>
              <a:rPr lang="en-ZA" dirty="0">
                <a:solidFill>
                  <a:srgbClr val="27816E"/>
                </a:solidFill>
                <a:latin typeface="Cascadia Mono" panose="020B0609020000020004" pitchFamily="49" charset="0"/>
              </a:rPr>
              <a:t>Rental</a:t>
            </a:r>
            <a:r>
              <a:rPr lang="en-ZA" dirty="0" smtClean="0">
                <a:solidFill>
                  <a:srgbClr val="000000"/>
                </a:solidFill>
                <a:latin typeface="Cascadia Mono" panose="020B0609020000020004" pitchFamily="49" charset="0"/>
              </a:rPr>
              <a:t>(</a:t>
            </a:r>
            <a:r>
              <a:rPr lang="en-ZA" dirty="0" err="1" smtClean="0">
                <a:solidFill>
                  <a:srgbClr val="000000"/>
                </a:solidFill>
                <a:latin typeface="Cascadia Mono" panose="020B0609020000020004" pitchFamily="49" charset="0"/>
              </a:rPr>
              <a:t>movieId</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customerId</a:t>
            </a:r>
            <a:r>
              <a:rPr lang="en-ZA" dirty="0" smtClean="0">
                <a:solidFill>
                  <a:srgbClr val="000000"/>
                </a:solidFill>
                <a:latin typeface="Cascadia Mono" panose="020B0609020000020004" pitchFamily="49" charset="0"/>
              </a:rPr>
              <a:t>); </a:t>
            </a:r>
          </a:p>
          <a:p>
            <a:endParaRPr lang="en-ZA"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RequestTimeout</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new</a:t>
            </a:r>
            <a:r>
              <a:rPr lang="en-ZA" dirty="0">
                <a:solidFill>
                  <a:srgbClr val="000000"/>
                </a:solidFill>
                <a:latin typeface="Cascadia Mono" panose="020B0609020000020004" pitchFamily="49" charset="0"/>
              </a:rPr>
              <a:t> </a:t>
            </a:r>
            <a:r>
              <a:rPr lang="en-ZA" dirty="0" err="1">
                <a:solidFill>
                  <a:srgbClr val="27816E"/>
                </a:solidFill>
                <a:latin typeface="Cascadia Mono" panose="020B0609020000020004" pitchFamily="49" charset="0"/>
              </a:rPr>
              <a:t>RentalIsLate</a:t>
            </a:r>
            <a:r>
              <a:rPr lang="en-ZA" dirty="0">
                <a:solidFill>
                  <a:srgbClr val="000000"/>
                </a:solidFill>
                <a:latin typeface="Cascadia Mono" panose="020B0609020000020004" pitchFamily="49" charset="0"/>
              </a:rPr>
              <a:t>(</a:t>
            </a:r>
            <a:r>
              <a:rPr lang="en-ZA" dirty="0" err="1">
                <a:solidFill>
                  <a:srgbClr val="000000"/>
                </a:solidFill>
                <a:latin typeface="Cascadia Mono" panose="020B0609020000020004" pitchFamily="49" charset="0"/>
              </a:rPr>
              <a:t>rental.Id</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err="1">
                <a:solidFill>
                  <a:srgbClr val="27816E"/>
                </a:solidFill>
                <a:latin typeface="Cascadia Mono" panose="020B0609020000020004" pitchFamily="49" charset="0"/>
              </a:rPr>
              <a:t>DateTime</a:t>
            </a:r>
            <a:r>
              <a:rPr lang="en-ZA" dirty="0" err="1">
                <a:solidFill>
                  <a:srgbClr val="000000"/>
                </a:solidFill>
                <a:latin typeface="Cascadia Mono" panose="020B0609020000020004" pitchFamily="49" charset="0"/>
              </a:rPr>
              <a:t>.UtcNow.AddDays</a:t>
            </a:r>
            <a:r>
              <a:rPr lang="en-ZA" dirty="0">
                <a:solidFill>
                  <a:srgbClr val="000000"/>
                </a:solidFill>
                <a:latin typeface="Cascadia Mono" panose="020B0609020000020004" pitchFamily="49" charset="0"/>
              </a:rPr>
              <a:t>(3)</a:t>
            </a:r>
          </a:p>
          <a:p>
            <a:r>
              <a:rPr lang="en-ZA" dirty="0">
                <a:solidFill>
                  <a:srgbClr val="000000"/>
                </a:solidFill>
                <a:latin typeface="Cascadia Mono" panose="020B0609020000020004" pitchFamily="49" charset="0"/>
              </a:rPr>
              <a:t>    );</a:t>
            </a:r>
          </a:p>
          <a:p>
            <a:endParaRPr lang="en-ZA" dirty="0" smtClean="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database.Rentals</a:t>
            </a:r>
            <a:r>
              <a:rPr lang="en-ZA" dirty="0" smtClean="0">
                <a:solidFill>
                  <a:srgbClr val="000000"/>
                </a:solidFill>
                <a:latin typeface="Cascadia Mono" panose="020B0609020000020004" pitchFamily="49" charset="0"/>
              </a:rPr>
              <a:t>().Add(rental);</a:t>
            </a:r>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database.Save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a:t>
            </a:r>
            <a:endParaRPr lang="en-ZA" dirty="0"/>
          </a:p>
        </p:txBody>
      </p:sp>
      <p:pic>
        <p:nvPicPr>
          <p:cNvPr id="8" name="Picture 7"/>
          <p:cNvPicPr>
            <a:picLocks noChangeAspect="1"/>
          </p:cNvPicPr>
          <p:nvPr/>
        </p:nvPicPr>
        <p:blipFill>
          <a:blip r:embed="rId2"/>
          <a:stretch>
            <a:fillRect/>
          </a:stretch>
        </p:blipFill>
        <p:spPr>
          <a:xfrm>
            <a:off x="-66675" y="2828671"/>
            <a:ext cx="1905266" cy="1819529"/>
          </a:xfrm>
          <a:prstGeom prst="rect">
            <a:avLst/>
          </a:prstGeom>
        </p:spPr>
      </p:pic>
      <p:cxnSp>
        <p:nvCxnSpPr>
          <p:cNvPr id="10" name="Straight Arrow Connector 9"/>
          <p:cNvCxnSpPr/>
          <p:nvPr/>
        </p:nvCxnSpPr>
        <p:spPr>
          <a:xfrm flipH="1">
            <a:off x="1914191" y="3848100"/>
            <a:ext cx="1956134" cy="431800"/>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2711133" y="2259519"/>
            <a:ext cx="7436651" cy="2585323"/>
          </a:xfrm>
          <a:prstGeom prst="rect">
            <a:avLst/>
          </a:prstGeom>
          <a:noFill/>
          <a:ln>
            <a:solidFill>
              <a:schemeClr val="tx1"/>
            </a:solidFill>
          </a:ln>
        </p:spPr>
        <p:txBody>
          <a:bodyPr wrap="none" rtlCol="0">
            <a:spAutoFit/>
          </a:bodyPr>
          <a:lstStyle/>
          <a:p>
            <a:r>
              <a:rPr lang="en-GB" dirty="0">
                <a:solidFill>
                  <a:srgbClr val="0000FF"/>
                </a:solidFill>
                <a:latin typeface="Cascadia Mono" panose="020B0609020000020004" pitchFamily="49" charset="0"/>
              </a:rPr>
              <a:t>void</a:t>
            </a:r>
            <a:r>
              <a:rPr lang="en-GB" dirty="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CheckOutRental</a:t>
            </a:r>
            <a:r>
              <a:rPr lang="en-GB" dirty="0" smtClean="0">
                <a:solidFill>
                  <a:srgbClr val="000000"/>
                </a:solidFill>
                <a:latin typeface="Cascadia Mono" panose="020B0609020000020004" pitchFamily="49" charset="0"/>
              </a:rPr>
              <a:t>(</a:t>
            </a:r>
            <a:r>
              <a:rPr lang="en-GB" dirty="0" err="1">
                <a:solidFill>
                  <a:srgbClr val="27816E"/>
                </a:solidFill>
                <a:latin typeface="Cascadia Mono" panose="020B0609020000020004" pitchFamily="49" charset="0"/>
              </a:rPr>
              <a:t>Guid</a:t>
            </a:r>
            <a:r>
              <a:rPr lang="en-GB" dirty="0" smtClean="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movieId</a:t>
            </a:r>
            <a:r>
              <a:rPr lang="en-GB" dirty="0" smtClean="0">
                <a:solidFill>
                  <a:srgbClr val="000000"/>
                </a:solidFill>
                <a:latin typeface="Cascadia Mono" panose="020B0609020000020004" pitchFamily="49" charset="0"/>
              </a:rPr>
              <a:t>, </a:t>
            </a:r>
            <a:r>
              <a:rPr lang="en-GB" dirty="0" err="1">
                <a:solidFill>
                  <a:srgbClr val="27816E"/>
                </a:solidFill>
                <a:latin typeface="Cascadia Mono" panose="020B0609020000020004" pitchFamily="49" charset="0"/>
              </a:rPr>
              <a:t>Guid</a:t>
            </a:r>
            <a:r>
              <a:rPr lang="en-GB" dirty="0" smtClean="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customerId</a:t>
            </a:r>
            <a:r>
              <a:rPr lang="en-GB" dirty="0" smtClean="0">
                <a:solidFill>
                  <a:srgbClr val="000000"/>
                </a:solidFill>
                <a:latin typeface="Cascadia Mono" panose="020B0609020000020004" pitchFamily="49" charset="0"/>
              </a:rPr>
              <a:t>)</a:t>
            </a:r>
            <a:endParaRPr lang="en-GB"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rental = </a:t>
            </a:r>
            <a:r>
              <a:rPr lang="en-ZA" dirty="0">
                <a:solidFill>
                  <a:srgbClr val="0000FF"/>
                </a:solidFill>
                <a:latin typeface="Cascadia Mono" panose="020B0609020000020004" pitchFamily="49" charset="0"/>
              </a:rPr>
              <a:t>new</a:t>
            </a:r>
            <a:r>
              <a:rPr lang="en-ZA" dirty="0" smtClean="0">
                <a:solidFill>
                  <a:srgbClr val="000000"/>
                </a:solidFill>
                <a:latin typeface="Cascadia Mono" panose="020B0609020000020004" pitchFamily="49" charset="0"/>
              </a:rPr>
              <a:t> </a:t>
            </a:r>
            <a:r>
              <a:rPr lang="en-ZA" dirty="0">
                <a:solidFill>
                  <a:srgbClr val="27816E"/>
                </a:solidFill>
                <a:latin typeface="Cascadia Mono" panose="020B0609020000020004" pitchFamily="49" charset="0"/>
              </a:rPr>
              <a:t>Rental</a:t>
            </a:r>
            <a:r>
              <a:rPr lang="en-ZA" dirty="0" smtClean="0">
                <a:solidFill>
                  <a:srgbClr val="000000"/>
                </a:solidFill>
                <a:latin typeface="Cascadia Mono" panose="020B0609020000020004" pitchFamily="49" charset="0"/>
              </a:rPr>
              <a:t>(</a:t>
            </a:r>
            <a:r>
              <a:rPr lang="en-ZA" dirty="0" err="1" smtClean="0">
                <a:solidFill>
                  <a:srgbClr val="000000"/>
                </a:solidFill>
                <a:latin typeface="Cascadia Mono" panose="020B0609020000020004" pitchFamily="49" charset="0"/>
              </a:rPr>
              <a:t>movieId</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customerId</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rental.ReturnDate</a:t>
            </a:r>
            <a:r>
              <a:rPr lang="en-ZA" dirty="0" smtClean="0">
                <a:solidFill>
                  <a:srgbClr val="000000"/>
                </a:solidFill>
                <a:latin typeface="Cascadia Mono" panose="020B0609020000020004" pitchFamily="49" charset="0"/>
              </a:rPr>
              <a:t> = </a:t>
            </a:r>
            <a:r>
              <a:rPr lang="en-ZA" dirty="0" err="1" smtClean="0">
                <a:solidFill>
                  <a:srgbClr val="27816E"/>
                </a:solidFill>
                <a:latin typeface="Cascadia Mono" panose="020B0609020000020004" pitchFamily="49" charset="0"/>
              </a:rPr>
              <a:t>DateTime</a:t>
            </a:r>
            <a:r>
              <a:rPr lang="en-ZA" dirty="0" err="1" smtClean="0">
                <a:solidFill>
                  <a:srgbClr val="000000"/>
                </a:solidFill>
                <a:latin typeface="Cascadia Mono" panose="020B0609020000020004" pitchFamily="49" charset="0"/>
              </a:rPr>
              <a:t>.UtcNow.AddDays</a:t>
            </a:r>
            <a:r>
              <a:rPr lang="en-ZA" dirty="0" smtClean="0">
                <a:solidFill>
                  <a:srgbClr val="000000"/>
                </a:solidFill>
                <a:latin typeface="Cascadia Mono" panose="020B0609020000020004" pitchFamily="49" charset="0"/>
              </a:rPr>
              <a:t>(3); </a:t>
            </a:r>
          </a:p>
          <a:p>
            <a:endParaRPr lang="en-ZA" dirty="0" smtClean="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database.Rentals</a:t>
            </a:r>
            <a:r>
              <a:rPr lang="en-ZA" dirty="0" smtClean="0">
                <a:solidFill>
                  <a:srgbClr val="000000"/>
                </a:solidFill>
                <a:latin typeface="Cascadia Mono" panose="020B0609020000020004" pitchFamily="49" charset="0"/>
              </a:rPr>
              <a:t>().Add(rental);</a:t>
            </a: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database.Save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a:t>
            </a:r>
            <a:endParaRPr lang="en-ZA" dirty="0"/>
          </a:p>
        </p:txBody>
      </p:sp>
    </p:spTree>
    <p:extLst>
      <p:ext uri="{BB962C8B-B14F-4D97-AF65-F5344CB8AC3E}">
        <p14:creationId xmlns:p14="http://schemas.microsoft.com/office/powerpoint/2010/main" val="131347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3.75E-6 1.11111E-6 L -0.26146 0.00301 " pathEditMode="relative" rAng="0" ptsTypes="AA">
                                      <p:cBhvr>
                                        <p:cTn id="20" dur="500" fill="hold"/>
                                        <p:tgtEl>
                                          <p:spTgt spid="8"/>
                                        </p:tgtEl>
                                        <p:attrNameLst>
                                          <p:attrName>ppt_x</p:attrName>
                                          <p:attrName>ppt_y</p:attrName>
                                        </p:attrNameLst>
                                      </p:cBhvr>
                                      <p:rCtr x="-1307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98534" y="1779588"/>
            <a:ext cx="6460423" cy="4247317"/>
          </a:xfrm>
          <a:prstGeom prst="rect">
            <a:avLst/>
          </a:prstGeom>
          <a:solidFill>
            <a:schemeClr val="bg1"/>
          </a:solidFill>
          <a:ln>
            <a:solidFill>
              <a:schemeClr val="tx1"/>
            </a:solidFill>
          </a:ln>
        </p:spPr>
        <p:txBody>
          <a:bodyPr wrap="none" rtlCol="0">
            <a:spAutoFit/>
          </a:bodyPr>
          <a:lstStyle/>
          <a:p>
            <a:r>
              <a:rPr lang="en-GB" dirty="0">
                <a:solidFill>
                  <a:srgbClr val="0000FF"/>
                </a:solidFill>
                <a:latin typeface="Cascadia Mono" panose="020B0609020000020004" pitchFamily="49" charset="0"/>
              </a:rPr>
              <a:t>void</a:t>
            </a:r>
            <a:r>
              <a:rPr lang="en-GB" dirty="0">
                <a:solidFill>
                  <a:srgbClr val="000000"/>
                </a:solidFill>
                <a:latin typeface="Cascadia Mono" panose="020B0609020000020004" pitchFamily="49" charset="0"/>
              </a:rPr>
              <a:t> </a:t>
            </a:r>
            <a:r>
              <a:rPr lang="en-GB" dirty="0" smtClean="0">
                <a:solidFill>
                  <a:srgbClr val="000000"/>
                </a:solidFill>
                <a:latin typeface="Cascadia Mono" panose="020B0609020000020004" pitchFamily="49" charset="0"/>
              </a:rPr>
              <a:t>Handle(</a:t>
            </a:r>
            <a:r>
              <a:rPr lang="en-ZA" dirty="0" err="1" smtClean="0">
                <a:solidFill>
                  <a:srgbClr val="27816E"/>
                </a:solidFill>
                <a:latin typeface="Cascadia Mono" panose="020B0609020000020004" pitchFamily="49" charset="0"/>
              </a:rPr>
              <a:t>RentalIsLate</a:t>
            </a:r>
            <a:r>
              <a:rPr lang="en-ZA" dirty="0" smtClean="0">
                <a:solidFill>
                  <a:srgbClr val="27816E"/>
                </a:solidFill>
                <a:latin typeface="Cascadia Mono" panose="020B0609020000020004" pitchFamily="49" charset="0"/>
              </a:rPr>
              <a:t> </a:t>
            </a:r>
            <a:r>
              <a:rPr lang="en-ZA" dirty="0" err="1">
                <a:solidFill>
                  <a:srgbClr val="000000"/>
                </a:solidFill>
                <a:latin typeface="Cascadia Mono" panose="020B0609020000020004" pitchFamily="49" charset="0"/>
              </a:rPr>
              <a:t>rentalId</a:t>
            </a:r>
            <a:r>
              <a:rPr lang="en-GB" dirty="0" smtClean="0">
                <a:solidFill>
                  <a:srgbClr val="000000"/>
                </a:solidFill>
                <a:latin typeface="Cascadia Mono" panose="020B0609020000020004" pitchFamily="49" charset="0"/>
              </a:rPr>
              <a:t>)</a:t>
            </a:r>
            <a:endParaRPr lang="en-GB"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rental = </a:t>
            </a:r>
            <a:r>
              <a:rPr lang="en-ZA" dirty="0" err="1" smtClean="0">
                <a:solidFill>
                  <a:srgbClr val="000000"/>
                </a:solidFill>
                <a:latin typeface="Cascadia Mono" panose="020B0609020000020004" pitchFamily="49" charset="0"/>
              </a:rPr>
              <a:t>database.Rentals</a:t>
            </a:r>
            <a:r>
              <a:rPr lang="en-ZA" dirty="0" smtClean="0">
                <a:solidFill>
                  <a:srgbClr val="000000"/>
                </a:solidFill>
                <a:latin typeface="Cascadia Mono" panose="020B0609020000020004" pitchFamily="49" charset="0"/>
              </a:rPr>
              <a:t>(</a:t>
            </a:r>
            <a:r>
              <a:rPr lang="en-ZA" dirty="0" err="1" smtClean="0">
                <a:solidFill>
                  <a:srgbClr val="000000"/>
                </a:solidFill>
                <a:latin typeface="Cascadia Mono" panose="020B0609020000020004" pitchFamily="49" charset="0"/>
              </a:rPr>
              <a:t>rentalId</a:t>
            </a:r>
            <a:r>
              <a:rPr lang="en-ZA" dirty="0" smtClean="0">
                <a:solidFill>
                  <a:srgbClr val="000000"/>
                </a:solidFill>
                <a:latin typeface="Cascadia Mono" panose="020B0609020000020004" pitchFamily="49" charset="0"/>
              </a:rPr>
              <a:t>); </a:t>
            </a:r>
          </a:p>
          <a:p>
            <a:r>
              <a:rPr lang="en-ZA" dirty="0" smtClean="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if</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rental.Returned</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return</a:t>
            </a:r>
            <a:r>
              <a:rPr lang="en-ZA" dirty="0" smtClean="0">
                <a:solidFill>
                  <a:srgbClr val="000000"/>
                </a:solidFill>
                <a:latin typeface="Cascadia Mono" panose="020B0609020000020004" pitchFamily="49" charset="0"/>
              </a:rPr>
              <a:t>;</a:t>
            </a:r>
          </a:p>
          <a:p>
            <a:endParaRPr lang="en-ZA"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rental.LateFees</a:t>
            </a:r>
            <a:r>
              <a:rPr lang="en-ZA" dirty="0" smtClean="0">
                <a:solidFill>
                  <a:srgbClr val="000000"/>
                </a:solidFill>
                <a:latin typeface="Cascadia Mono" panose="020B0609020000020004" pitchFamily="49" charset="0"/>
              </a:rPr>
              <a:t> += 50;</a:t>
            </a:r>
          </a:p>
          <a:p>
            <a:endParaRPr lang="en-ZA"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RequestTimeout</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new</a:t>
            </a:r>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RentalIsLate</a:t>
            </a:r>
            <a:r>
              <a:rPr lang="en-ZA" dirty="0" smtClean="0">
                <a:solidFill>
                  <a:srgbClr val="000000"/>
                </a:solidFill>
                <a:latin typeface="Cascadia Mono" panose="020B0609020000020004" pitchFamily="49" charset="0"/>
              </a:rPr>
              <a:t>(</a:t>
            </a:r>
            <a:r>
              <a:rPr lang="en-ZA" dirty="0" err="1" smtClean="0">
                <a:solidFill>
                  <a:srgbClr val="000000"/>
                </a:solidFill>
                <a:latin typeface="Cascadia Mono" panose="020B0609020000020004" pitchFamily="49" charset="0"/>
              </a:rPr>
              <a:t>rentalId</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DateTime</a:t>
            </a:r>
            <a:r>
              <a:rPr lang="en-ZA" dirty="0" err="1" smtClean="0">
                <a:solidFill>
                  <a:srgbClr val="000000"/>
                </a:solidFill>
                <a:latin typeface="Cascadia Mono" panose="020B0609020000020004" pitchFamily="49" charset="0"/>
              </a:rPr>
              <a:t>.UtcNow.AddHours</a:t>
            </a:r>
            <a:r>
              <a:rPr lang="en-ZA" dirty="0" smtClean="0">
                <a:solidFill>
                  <a:srgbClr val="000000"/>
                </a:solidFill>
                <a:latin typeface="Cascadia Mono" panose="020B0609020000020004" pitchFamily="49" charset="0"/>
              </a:rPr>
              <a:t>(6)</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a:t>
            </a: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database.Save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a:t>
            </a:r>
            <a:endParaRPr lang="en-ZA" dirty="0"/>
          </a:p>
        </p:txBody>
      </p:sp>
      <p:pic>
        <p:nvPicPr>
          <p:cNvPr id="5" name="Picture 4"/>
          <p:cNvPicPr>
            <a:picLocks noChangeAspect="1"/>
          </p:cNvPicPr>
          <p:nvPr/>
        </p:nvPicPr>
        <p:blipFill>
          <a:blip r:embed="rId2"/>
          <a:stretch>
            <a:fillRect/>
          </a:stretch>
        </p:blipFill>
        <p:spPr>
          <a:xfrm>
            <a:off x="3276334" y="-2752249"/>
            <a:ext cx="1905266" cy="1819529"/>
          </a:xfrm>
          <a:prstGeom prst="rect">
            <a:avLst/>
          </a:prstGeom>
        </p:spPr>
      </p:pic>
      <p:cxnSp>
        <p:nvCxnSpPr>
          <p:cNvPr id="6" name="Straight Arrow Connector 5"/>
          <p:cNvCxnSpPr/>
          <p:nvPr/>
        </p:nvCxnSpPr>
        <p:spPr>
          <a:xfrm>
            <a:off x="4813300" y="1136650"/>
            <a:ext cx="596900" cy="554038"/>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2"/>
          <a:stretch>
            <a:fillRect/>
          </a:stretch>
        </p:blipFill>
        <p:spPr>
          <a:xfrm>
            <a:off x="292100" y="2492121"/>
            <a:ext cx="1905266" cy="1819529"/>
          </a:xfrm>
          <a:prstGeom prst="rect">
            <a:avLst/>
          </a:prstGeom>
        </p:spPr>
      </p:pic>
      <p:cxnSp>
        <p:nvCxnSpPr>
          <p:cNvPr id="11" name="Straight Arrow Connector 10"/>
          <p:cNvCxnSpPr/>
          <p:nvPr/>
        </p:nvCxnSpPr>
        <p:spPr>
          <a:xfrm flipH="1" flipV="1">
            <a:off x="2272966" y="3943350"/>
            <a:ext cx="1468717" cy="454572"/>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3098534" y="1779588"/>
            <a:ext cx="6460423" cy="2862322"/>
          </a:xfrm>
          <a:prstGeom prst="rect">
            <a:avLst/>
          </a:prstGeom>
          <a:solidFill>
            <a:schemeClr val="bg1"/>
          </a:solidFill>
          <a:ln>
            <a:solidFill>
              <a:schemeClr val="tx1"/>
            </a:solidFill>
          </a:ln>
        </p:spPr>
        <p:txBody>
          <a:bodyPr wrap="none" rtlCol="0">
            <a:spAutoFit/>
          </a:bodyPr>
          <a:lstStyle/>
          <a:p>
            <a:r>
              <a:rPr lang="en-GB" dirty="0">
                <a:solidFill>
                  <a:srgbClr val="0000FF"/>
                </a:solidFill>
                <a:latin typeface="Cascadia Mono" panose="020B0609020000020004" pitchFamily="49" charset="0"/>
              </a:rPr>
              <a:t>void</a:t>
            </a:r>
            <a:r>
              <a:rPr lang="en-GB" dirty="0">
                <a:solidFill>
                  <a:srgbClr val="000000"/>
                </a:solidFill>
                <a:latin typeface="Cascadia Mono" panose="020B0609020000020004" pitchFamily="49" charset="0"/>
              </a:rPr>
              <a:t> </a:t>
            </a:r>
            <a:r>
              <a:rPr lang="en-GB" dirty="0" smtClean="0">
                <a:solidFill>
                  <a:srgbClr val="000000"/>
                </a:solidFill>
                <a:latin typeface="Cascadia Mono" panose="020B0609020000020004" pitchFamily="49" charset="0"/>
              </a:rPr>
              <a:t>Handle(</a:t>
            </a:r>
            <a:r>
              <a:rPr lang="en-ZA" dirty="0" err="1" smtClean="0">
                <a:solidFill>
                  <a:srgbClr val="27816E"/>
                </a:solidFill>
                <a:latin typeface="Cascadia Mono" panose="020B0609020000020004" pitchFamily="49" charset="0"/>
              </a:rPr>
              <a:t>RentalIsLate</a:t>
            </a:r>
            <a:r>
              <a:rPr lang="en-ZA" dirty="0" smtClean="0">
                <a:solidFill>
                  <a:srgbClr val="27816E"/>
                </a:solidFill>
                <a:latin typeface="Cascadia Mono" panose="020B0609020000020004" pitchFamily="49" charset="0"/>
              </a:rPr>
              <a:t> </a:t>
            </a:r>
            <a:r>
              <a:rPr lang="en-ZA" dirty="0" err="1">
                <a:solidFill>
                  <a:srgbClr val="000000"/>
                </a:solidFill>
                <a:latin typeface="Cascadia Mono" panose="020B0609020000020004" pitchFamily="49" charset="0"/>
              </a:rPr>
              <a:t>rentalId</a:t>
            </a:r>
            <a:r>
              <a:rPr lang="en-GB" dirty="0" smtClean="0">
                <a:solidFill>
                  <a:srgbClr val="000000"/>
                </a:solidFill>
                <a:latin typeface="Cascadia Mono" panose="020B0609020000020004" pitchFamily="49" charset="0"/>
              </a:rPr>
              <a:t>)</a:t>
            </a:r>
            <a:endParaRPr lang="en-GB"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rental = </a:t>
            </a:r>
            <a:r>
              <a:rPr lang="en-ZA" dirty="0" err="1" smtClean="0">
                <a:solidFill>
                  <a:srgbClr val="000000"/>
                </a:solidFill>
                <a:latin typeface="Cascadia Mono" panose="020B0609020000020004" pitchFamily="49" charset="0"/>
              </a:rPr>
              <a:t>database.Rentals</a:t>
            </a:r>
            <a:r>
              <a:rPr lang="en-ZA" dirty="0" smtClean="0">
                <a:solidFill>
                  <a:srgbClr val="000000"/>
                </a:solidFill>
                <a:latin typeface="Cascadia Mono" panose="020B0609020000020004" pitchFamily="49" charset="0"/>
              </a:rPr>
              <a:t>(</a:t>
            </a:r>
            <a:r>
              <a:rPr lang="en-ZA" dirty="0" err="1" smtClean="0">
                <a:solidFill>
                  <a:srgbClr val="000000"/>
                </a:solidFill>
                <a:latin typeface="Cascadia Mono" panose="020B0609020000020004" pitchFamily="49" charset="0"/>
              </a:rPr>
              <a:t>rentalId</a:t>
            </a:r>
            <a:r>
              <a:rPr lang="en-ZA" dirty="0" smtClean="0">
                <a:solidFill>
                  <a:srgbClr val="000000"/>
                </a:solidFill>
                <a:latin typeface="Cascadia Mono" panose="020B0609020000020004" pitchFamily="49" charset="0"/>
              </a:rPr>
              <a:t>); </a:t>
            </a:r>
          </a:p>
          <a:p>
            <a:r>
              <a:rPr lang="en-ZA" dirty="0" smtClean="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if</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rental.Returned</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return</a:t>
            </a:r>
            <a:r>
              <a:rPr lang="en-ZA" dirty="0" smtClean="0">
                <a:solidFill>
                  <a:srgbClr val="000000"/>
                </a:solidFill>
                <a:latin typeface="Cascadia Mono" panose="020B0609020000020004" pitchFamily="49" charset="0"/>
              </a:rPr>
              <a:t>;</a:t>
            </a:r>
          </a:p>
          <a:p>
            <a:endParaRPr lang="en-ZA"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rental.LateFees</a:t>
            </a:r>
            <a:r>
              <a:rPr lang="en-ZA" dirty="0" smtClean="0">
                <a:solidFill>
                  <a:srgbClr val="000000"/>
                </a:solidFill>
                <a:latin typeface="Cascadia Mono" panose="020B0609020000020004" pitchFamily="49" charset="0"/>
              </a:rPr>
              <a:t> += 50;</a:t>
            </a: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database.Save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a:t>
            </a:r>
            <a:endParaRPr lang="en-ZA" dirty="0"/>
          </a:p>
        </p:txBody>
      </p:sp>
    </p:spTree>
    <p:extLst>
      <p:ext uri="{BB962C8B-B14F-4D97-AF65-F5344CB8AC3E}">
        <p14:creationId xmlns:p14="http://schemas.microsoft.com/office/powerpoint/2010/main" val="68639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0 L 0.00417 0.29375 " pathEditMode="relative" rAng="0" ptsTypes="AA">
                                      <p:cBhvr>
                                        <p:cTn id="6" dur="500" fill="hold"/>
                                        <p:tgtEl>
                                          <p:spTgt spid="5"/>
                                        </p:tgtEl>
                                        <p:attrNameLst>
                                          <p:attrName>ppt_x</p:attrName>
                                          <p:attrName>ppt_y</p:attrName>
                                        </p:attrNameLst>
                                      </p:cBhvr>
                                      <p:rCtr x="208" y="14699"/>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42" presetClass="path" presetSubtype="0" accel="50000" decel="50000" fill="hold" nodeType="withEffect">
                                  <p:stCondLst>
                                    <p:cond delay="0"/>
                                  </p:stCondLst>
                                  <p:childTnLst>
                                    <p:animMotion origin="layout" path="M 0.00417 0.29375 L 0.11146 -0.20972 " pathEditMode="relative" rAng="0" ptsTypes="AA">
                                      <p:cBhvr>
                                        <p:cTn id="15" dur="500" fill="hold"/>
                                        <p:tgtEl>
                                          <p:spTgt spid="5"/>
                                        </p:tgtEl>
                                        <p:attrNameLst>
                                          <p:attrName>ppt_x</p:attrName>
                                          <p:attrName>ppt_y</p:attrName>
                                        </p:attrNameLst>
                                      </p:cBhvr>
                                      <p:rCtr x="5365" y="-2516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3.33333E-6 -4.81481E-6 L -0.26146 0.00301 " pathEditMode="relative" rAng="0" ptsTypes="AA">
                                      <p:cBhvr>
                                        <p:cTn id="33" dur="500" fill="hold"/>
                                        <p:tgtEl>
                                          <p:spTgt spid="10"/>
                                        </p:tgtEl>
                                        <p:attrNameLst>
                                          <p:attrName>ppt_x</p:attrName>
                                          <p:attrName>ppt_y</p:attrName>
                                        </p:attrNameLst>
                                      </p:cBhvr>
                                      <p:rCtr x="-1307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2070100" y="2407205"/>
            <a:ext cx="7442200" cy="2304495"/>
          </a:xfrm>
          <a:custGeom>
            <a:avLst/>
            <a:gdLst>
              <a:gd name="connsiteX0" fmla="*/ 0 w 6604000"/>
              <a:gd name="connsiteY0" fmla="*/ 914414 h 914414"/>
              <a:gd name="connsiteX1" fmla="*/ 3441700 w 6604000"/>
              <a:gd name="connsiteY1" fmla="*/ 14 h 914414"/>
              <a:gd name="connsiteX2" fmla="*/ 6604000 w 6604000"/>
              <a:gd name="connsiteY2" fmla="*/ 889014 h 914414"/>
              <a:gd name="connsiteX3" fmla="*/ 6604000 w 6604000"/>
              <a:gd name="connsiteY3" fmla="*/ 889014 h 914414"/>
            </a:gdLst>
            <a:ahLst/>
            <a:cxnLst>
              <a:cxn ang="0">
                <a:pos x="connsiteX0" y="connsiteY0"/>
              </a:cxn>
              <a:cxn ang="0">
                <a:pos x="connsiteX1" y="connsiteY1"/>
              </a:cxn>
              <a:cxn ang="0">
                <a:pos x="connsiteX2" y="connsiteY2"/>
              </a:cxn>
              <a:cxn ang="0">
                <a:pos x="connsiteX3" y="connsiteY3"/>
              </a:cxn>
            </a:cxnLst>
            <a:rect l="l" t="t" r="r" b="b"/>
            <a:pathLst>
              <a:path w="6604000" h="914414">
                <a:moveTo>
                  <a:pt x="0" y="914414"/>
                </a:moveTo>
                <a:cubicBezTo>
                  <a:pt x="1170516" y="459330"/>
                  <a:pt x="2341033" y="4247"/>
                  <a:pt x="3441700" y="14"/>
                </a:cubicBezTo>
                <a:cubicBezTo>
                  <a:pt x="4542367" y="-4219"/>
                  <a:pt x="6604000" y="889014"/>
                  <a:pt x="6604000" y="889014"/>
                </a:cubicBezTo>
                <a:lnTo>
                  <a:pt x="6604000" y="889014"/>
                </a:lnTo>
              </a:path>
            </a:pathLst>
          </a:custGeom>
          <a:ln w="57150">
            <a:prstDash val="dashDot"/>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ZA"/>
          </a:p>
        </p:txBody>
      </p:sp>
      <p:cxnSp>
        <p:nvCxnSpPr>
          <p:cNvPr id="58" name="Straight Connector 57"/>
          <p:cNvCxnSpPr/>
          <p:nvPr/>
        </p:nvCxnSpPr>
        <p:spPr>
          <a:xfrm>
            <a:off x="9524210" y="2776537"/>
            <a:ext cx="0" cy="1938337"/>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7" name="Straight Connector 56"/>
          <p:cNvCxnSpPr/>
          <p:nvPr/>
        </p:nvCxnSpPr>
        <p:spPr>
          <a:xfrm>
            <a:off x="2124388" y="2776537"/>
            <a:ext cx="0" cy="1938337"/>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 name="Straight Connector 4"/>
          <p:cNvCxnSpPr/>
          <p:nvPr/>
        </p:nvCxnSpPr>
        <p:spPr>
          <a:xfrm>
            <a:off x="1219200" y="4714875"/>
            <a:ext cx="9982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127635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189488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251341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313194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375047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436900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98753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560606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622459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684312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746165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a:off x="808018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869871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931724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993577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1055430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11172825" y="4295775"/>
            <a:ext cx="0" cy="447675"/>
          </a:xfrm>
          <a:prstGeom prst="line">
            <a:avLst/>
          </a:prstGeom>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861570" y="4743450"/>
            <a:ext cx="761747" cy="369332"/>
          </a:xfrm>
          <a:prstGeom prst="rect">
            <a:avLst/>
          </a:prstGeom>
          <a:noFill/>
        </p:spPr>
        <p:txBody>
          <a:bodyPr wrap="none" rtlCol="0">
            <a:spAutoFit/>
          </a:bodyPr>
          <a:lstStyle/>
          <a:p>
            <a:r>
              <a:rPr lang="en-ZA" dirty="0" smtClean="0">
                <a:latin typeface="Helvetica" pitchFamily="2" charset="0"/>
              </a:rPr>
              <a:t>09:00</a:t>
            </a:r>
            <a:endParaRPr lang="en-ZA" dirty="0">
              <a:latin typeface="Helvetica" pitchFamily="2" charset="0"/>
            </a:endParaRPr>
          </a:p>
        </p:txBody>
      </p:sp>
      <p:sp>
        <p:nvSpPr>
          <p:cNvPr id="25" name="TextBox 24"/>
          <p:cNvSpPr txBox="1"/>
          <p:nvPr/>
        </p:nvSpPr>
        <p:spPr>
          <a:xfrm>
            <a:off x="4590774" y="4743450"/>
            <a:ext cx="761747" cy="369332"/>
          </a:xfrm>
          <a:prstGeom prst="rect">
            <a:avLst/>
          </a:prstGeom>
          <a:noFill/>
        </p:spPr>
        <p:txBody>
          <a:bodyPr wrap="none" rtlCol="0">
            <a:spAutoFit/>
          </a:bodyPr>
          <a:lstStyle/>
          <a:p>
            <a:r>
              <a:rPr lang="en-ZA" dirty="0" smtClean="0">
                <a:latin typeface="Helvetica" pitchFamily="2" charset="0"/>
              </a:rPr>
              <a:t>12:00</a:t>
            </a:r>
            <a:endParaRPr lang="en-ZA" dirty="0">
              <a:latin typeface="Helvetica" pitchFamily="2" charset="0"/>
            </a:endParaRPr>
          </a:p>
        </p:txBody>
      </p:sp>
      <p:sp>
        <p:nvSpPr>
          <p:cNvPr id="49" name="TextBox 48"/>
          <p:cNvSpPr txBox="1"/>
          <p:nvPr/>
        </p:nvSpPr>
        <p:spPr>
          <a:xfrm>
            <a:off x="8319978" y="4743450"/>
            <a:ext cx="761747" cy="369332"/>
          </a:xfrm>
          <a:prstGeom prst="rect">
            <a:avLst/>
          </a:prstGeom>
          <a:noFill/>
        </p:spPr>
        <p:txBody>
          <a:bodyPr wrap="none" rtlCol="0">
            <a:spAutoFit/>
          </a:bodyPr>
          <a:lstStyle/>
          <a:p>
            <a:r>
              <a:rPr lang="en-ZA" dirty="0" smtClean="0">
                <a:latin typeface="Helvetica" pitchFamily="2" charset="0"/>
              </a:rPr>
              <a:t>15:00</a:t>
            </a:r>
            <a:endParaRPr lang="en-ZA" dirty="0">
              <a:latin typeface="Helvetica" pitchFamily="2" charset="0"/>
            </a:endParaRPr>
          </a:p>
        </p:txBody>
      </p:sp>
      <p:sp>
        <p:nvSpPr>
          <p:cNvPr id="50" name="TextBox 49"/>
          <p:cNvSpPr txBox="1"/>
          <p:nvPr/>
        </p:nvSpPr>
        <p:spPr>
          <a:xfrm>
            <a:off x="2104638" y="4743450"/>
            <a:ext cx="761747" cy="369332"/>
          </a:xfrm>
          <a:prstGeom prst="rect">
            <a:avLst/>
          </a:prstGeom>
          <a:noFill/>
        </p:spPr>
        <p:txBody>
          <a:bodyPr wrap="none" rtlCol="0">
            <a:spAutoFit/>
          </a:bodyPr>
          <a:lstStyle/>
          <a:p>
            <a:r>
              <a:rPr lang="en-ZA" dirty="0" smtClean="0">
                <a:latin typeface="Helvetica" pitchFamily="2" charset="0"/>
              </a:rPr>
              <a:t>10:00</a:t>
            </a:r>
            <a:endParaRPr lang="en-ZA" dirty="0">
              <a:latin typeface="Helvetica" pitchFamily="2" charset="0"/>
            </a:endParaRPr>
          </a:p>
        </p:txBody>
      </p:sp>
      <p:sp>
        <p:nvSpPr>
          <p:cNvPr id="51" name="TextBox 50"/>
          <p:cNvSpPr txBox="1"/>
          <p:nvPr/>
        </p:nvSpPr>
        <p:spPr>
          <a:xfrm>
            <a:off x="3347706" y="4743450"/>
            <a:ext cx="761747" cy="369332"/>
          </a:xfrm>
          <a:prstGeom prst="rect">
            <a:avLst/>
          </a:prstGeom>
          <a:noFill/>
        </p:spPr>
        <p:txBody>
          <a:bodyPr wrap="none" rtlCol="0">
            <a:spAutoFit/>
          </a:bodyPr>
          <a:lstStyle/>
          <a:p>
            <a:r>
              <a:rPr lang="en-ZA" dirty="0" smtClean="0">
                <a:latin typeface="Helvetica" pitchFamily="2" charset="0"/>
              </a:rPr>
              <a:t>11:00</a:t>
            </a:r>
            <a:endParaRPr lang="en-ZA" dirty="0">
              <a:latin typeface="Helvetica" pitchFamily="2" charset="0"/>
            </a:endParaRPr>
          </a:p>
        </p:txBody>
      </p:sp>
      <p:sp>
        <p:nvSpPr>
          <p:cNvPr id="52" name="TextBox 51"/>
          <p:cNvSpPr txBox="1"/>
          <p:nvPr/>
        </p:nvSpPr>
        <p:spPr>
          <a:xfrm>
            <a:off x="5833842" y="4743450"/>
            <a:ext cx="761747" cy="369332"/>
          </a:xfrm>
          <a:prstGeom prst="rect">
            <a:avLst/>
          </a:prstGeom>
          <a:noFill/>
        </p:spPr>
        <p:txBody>
          <a:bodyPr wrap="none" rtlCol="0">
            <a:spAutoFit/>
          </a:bodyPr>
          <a:lstStyle/>
          <a:p>
            <a:r>
              <a:rPr lang="en-ZA" dirty="0" smtClean="0">
                <a:latin typeface="Helvetica" pitchFamily="2" charset="0"/>
              </a:rPr>
              <a:t>13:00</a:t>
            </a:r>
            <a:endParaRPr lang="en-ZA" dirty="0">
              <a:latin typeface="Helvetica" pitchFamily="2" charset="0"/>
            </a:endParaRPr>
          </a:p>
        </p:txBody>
      </p:sp>
      <p:sp>
        <p:nvSpPr>
          <p:cNvPr id="53" name="TextBox 52"/>
          <p:cNvSpPr txBox="1"/>
          <p:nvPr/>
        </p:nvSpPr>
        <p:spPr>
          <a:xfrm>
            <a:off x="7076910" y="4743450"/>
            <a:ext cx="761747" cy="369332"/>
          </a:xfrm>
          <a:prstGeom prst="rect">
            <a:avLst/>
          </a:prstGeom>
          <a:noFill/>
        </p:spPr>
        <p:txBody>
          <a:bodyPr wrap="none" rtlCol="0">
            <a:spAutoFit/>
          </a:bodyPr>
          <a:lstStyle/>
          <a:p>
            <a:r>
              <a:rPr lang="en-ZA" dirty="0" smtClean="0">
                <a:latin typeface="Helvetica" pitchFamily="2" charset="0"/>
              </a:rPr>
              <a:t>14:00</a:t>
            </a:r>
            <a:endParaRPr lang="en-ZA" dirty="0">
              <a:latin typeface="Helvetica" pitchFamily="2" charset="0"/>
            </a:endParaRPr>
          </a:p>
        </p:txBody>
      </p:sp>
      <p:sp>
        <p:nvSpPr>
          <p:cNvPr id="54" name="TextBox 53"/>
          <p:cNvSpPr txBox="1"/>
          <p:nvPr/>
        </p:nvSpPr>
        <p:spPr>
          <a:xfrm>
            <a:off x="9563046" y="4743450"/>
            <a:ext cx="761747" cy="369332"/>
          </a:xfrm>
          <a:prstGeom prst="rect">
            <a:avLst/>
          </a:prstGeom>
          <a:noFill/>
        </p:spPr>
        <p:txBody>
          <a:bodyPr wrap="none" rtlCol="0">
            <a:spAutoFit/>
          </a:bodyPr>
          <a:lstStyle/>
          <a:p>
            <a:r>
              <a:rPr lang="en-ZA" dirty="0" smtClean="0">
                <a:latin typeface="Helvetica" pitchFamily="2" charset="0"/>
              </a:rPr>
              <a:t>16:00</a:t>
            </a:r>
            <a:endParaRPr lang="en-ZA" dirty="0">
              <a:latin typeface="Helvetica" pitchFamily="2" charset="0"/>
            </a:endParaRPr>
          </a:p>
        </p:txBody>
      </p:sp>
      <p:sp>
        <p:nvSpPr>
          <p:cNvPr id="55" name="TextBox 54"/>
          <p:cNvSpPr txBox="1"/>
          <p:nvPr/>
        </p:nvSpPr>
        <p:spPr>
          <a:xfrm>
            <a:off x="10806112" y="4743450"/>
            <a:ext cx="761747" cy="369332"/>
          </a:xfrm>
          <a:prstGeom prst="rect">
            <a:avLst/>
          </a:prstGeom>
          <a:noFill/>
        </p:spPr>
        <p:txBody>
          <a:bodyPr wrap="none" rtlCol="0">
            <a:spAutoFit/>
          </a:bodyPr>
          <a:lstStyle/>
          <a:p>
            <a:r>
              <a:rPr lang="en-ZA" dirty="0" smtClean="0">
                <a:latin typeface="Helvetica" pitchFamily="2" charset="0"/>
              </a:rPr>
              <a:t>17:00</a:t>
            </a:r>
            <a:endParaRPr lang="en-ZA" dirty="0">
              <a:latin typeface="Helvetica" pitchFamily="2" charset="0"/>
            </a:endParaRPr>
          </a:p>
        </p:txBody>
      </p:sp>
      <p:sp>
        <p:nvSpPr>
          <p:cNvPr id="61" name="TextBox 60"/>
          <p:cNvSpPr txBox="1"/>
          <p:nvPr/>
        </p:nvSpPr>
        <p:spPr>
          <a:xfrm>
            <a:off x="8585491" y="2266712"/>
            <a:ext cx="1838965" cy="369332"/>
          </a:xfrm>
          <a:prstGeom prst="rect">
            <a:avLst/>
          </a:prstGeom>
          <a:noFill/>
        </p:spPr>
        <p:txBody>
          <a:bodyPr wrap="none" rtlCol="0">
            <a:spAutoFit/>
          </a:bodyPr>
          <a:lstStyle/>
          <a:p>
            <a:r>
              <a:rPr lang="en-ZA" dirty="0">
                <a:latin typeface="Helvetica" pitchFamily="2" charset="0"/>
              </a:rPr>
              <a:t>Handle(</a:t>
            </a:r>
            <a:r>
              <a:rPr lang="en-ZA" dirty="0" err="1">
                <a:latin typeface="Helvetica" pitchFamily="2" charset="0"/>
              </a:rPr>
              <a:t>rentalId</a:t>
            </a:r>
            <a:r>
              <a:rPr lang="en-ZA" dirty="0">
                <a:latin typeface="Helvetica" pitchFamily="2" charset="0"/>
              </a:rPr>
              <a:t>)</a:t>
            </a:r>
          </a:p>
        </p:txBody>
      </p:sp>
      <p:sp>
        <p:nvSpPr>
          <p:cNvPr id="67" name="TextBox 66"/>
          <p:cNvSpPr txBox="1"/>
          <p:nvPr/>
        </p:nvSpPr>
        <p:spPr>
          <a:xfrm>
            <a:off x="296451" y="5591174"/>
            <a:ext cx="2569934" cy="646331"/>
          </a:xfrm>
          <a:prstGeom prst="rect">
            <a:avLst/>
          </a:prstGeom>
          <a:noFill/>
        </p:spPr>
        <p:txBody>
          <a:bodyPr wrap="none" rtlCol="0">
            <a:spAutoFit/>
          </a:bodyPr>
          <a:lstStyle/>
          <a:p>
            <a:pPr algn="ctr"/>
            <a:r>
              <a:rPr lang="en-ZA" dirty="0" smtClean="0"/>
              <a:t>09:41 – Rental officially</a:t>
            </a:r>
          </a:p>
          <a:p>
            <a:pPr algn="ctr"/>
            <a:r>
              <a:rPr lang="en-ZA" dirty="0" smtClean="0"/>
              <a:t>becomes “late”</a:t>
            </a:r>
            <a:endParaRPr lang="en-ZA" dirty="0"/>
          </a:p>
        </p:txBody>
      </p:sp>
      <p:cxnSp>
        <p:nvCxnSpPr>
          <p:cNvPr id="71" name="Straight Arrow Connector 70"/>
          <p:cNvCxnSpPr>
            <a:stCxn id="72" idx="0"/>
          </p:cNvCxnSpPr>
          <p:nvPr/>
        </p:nvCxnSpPr>
        <p:spPr>
          <a:xfrm flipH="1" flipV="1">
            <a:off x="8204200" y="4772024"/>
            <a:ext cx="730469" cy="11357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2" name="TextBox 71"/>
          <p:cNvSpPr txBox="1"/>
          <p:nvPr/>
        </p:nvSpPr>
        <p:spPr>
          <a:xfrm>
            <a:off x="7925418" y="5907772"/>
            <a:ext cx="2018501" cy="646331"/>
          </a:xfrm>
          <a:prstGeom prst="rect">
            <a:avLst/>
          </a:prstGeom>
          <a:noFill/>
        </p:spPr>
        <p:txBody>
          <a:bodyPr wrap="none" rtlCol="0">
            <a:spAutoFit/>
          </a:bodyPr>
          <a:lstStyle/>
          <a:p>
            <a:pPr algn="ctr"/>
            <a:r>
              <a:rPr lang="en-ZA" dirty="0" smtClean="0"/>
              <a:t>14:34 – Customer</a:t>
            </a:r>
          </a:p>
          <a:p>
            <a:pPr algn="ctr"/>
            <a:r>
              <a:rPr lang="en-ZA" dirty="0" smtClean="0"/>
              <a:t>returns rental</a:t>
            </a:r>
            <a:endParaRPr lang="en-ZA" dirty="0"/>
          </a:p>
        </p:txBody>
      </p:sp>
      <p:sp>
        <p:nvSpPr>
          <p:cNvPr id="40" name="TextBox 39"/>
          <p:cNvSpPr txBox="1"/>
          <p:nvPr/>
        </p:nvSpPr>
        <p:spPr>
          <a:xfrm>
            <a:off x="1204905" y="2407205"/>
            <a:ext cx="1838965" cy="369332"/>
          </a:xfrm>
          <a:prstGeom prst="rect">
            <a:avLst/>
          </a:prstGeom>
          <a:noFill/>
        </p:spPr>
        <p:txBody>
          <a:bodyPr wrap="none" rtlCol="0">
            <a:spAutoFit/>
          </a:bodyPr>
          <a:lstStyle/>
          <a:p>
            <a:r>
              <a:rPr lang="en-ZA" dirty="0" smtClean="0">
                <a:latin typeface="Helvetica" pitchFamily="2" charset="0"/>
              </a:rPr>
              <a:t>Handle(</a:t>
            </a:r>
            <a:r>
              <a:rPr lang="en-ZA" dirty="0" err="1" smtClean="0">
                <a:latin typeface="Helvetica" pitchFamily="2" charset="0"/>
              </a:rPr>
              <a:t>rentalId</a:t>
            </a:r>
            <a:r>
              <a:rPr lang="en-ZA" dirty="0">
                <a:latin typeface="Helvetica" pitchFamily="2" charset="0"/>
              </a:rPr>
              <a:t>)</a:t>
            </a:r>
          </a:p>
        </p:txBody>
      </p:sp>
      <p:pic>
        <p:nvPicPr>
          <p:cNvPr id="47" name="Picture 4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55667" y="1334113"/>
            <a:ext cx="469734" cy="448596"/>
          </a:xfrm>
          <a:prstGeom prst="rect">
            <a:avLst/>
          </a:prstGeom>
        </p:spPr>
      </p:pic>
      <p:cxnSp>
        <p:nvCxnSpPr>
          <p:cNvPr id="63" name="Straight Arrow Connector 62"/>
          <p:cNvCxnSpPr/>
          <p:nvPr/>
        </p:nvCxnSpPr>
        <p:spPr>
          <a:xfrm flipV="1">
            <a:off x="1356817" y="4686301"/>
            <a:ext cx="767571" cy="8762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8" name="Picture 4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20800" y="1875028"/>
            <a:ext cx="469734" cy="448596"/>
          </a:xfrm>
          <a:prstGeom prst="rect">
            <a:avLst/>
          </a:prstGeom>
        </p:spPr>
      </p:pic>
    </p:spTree>
    <p:extLst>
      <p:ext uri="{BB962C8B-B14F-4D97-AF65-F5344CB8AC3E}">
        <p14:creationId xmlns:p14="http://schemas.microsoft.com/office/powerpoint/2010/main" val="32435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7161 0.08449 L 0.28099 0.09792 " pathEditMode="relative" rAng="0" ptsTypes="AA">
                                      <p:cBhvr>
                                        <p:cTn id="12" dur="500" fill="hold"/>
                                        <p:tgtEl>
                                          <p:spTgt spid="47"/>
                                        </p:tgtEl>
                                        <p:attrNameLst>
                                          <p:attrName>ppt_x</p:attrName>
                                          <p:attrName>ppt_y</p:attrName>
                                        </p:attrNameLst>
                                      </p:cBhvr>
                                      <p:rCtr x="10469" y="671"/>
                                    </p:animMotion>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5E-6 1.48148E-6 L 0.86927 -0.0088 " pathEditMode="relative" rAng="0" ptsTypes="AA">
                                      <p:cBhvr>
                                        <p:cTn id="32" dur="1000" fill="hold"/>
                                        <p:tgtEl>
                                          <p:spTgt spid="48"/>
                                        </p:tgtEl>
                                        <p:attrNameLst>
                                          <p:attrName>ppt_x</p:attrName>
                                          <p:attrName>ppt_y</p:attrName>
                                        </p:attrNameLst>
                                      </p:cBhvr>
                                      <p:rCtr x="43464" y="-440"/>
                                    </p:animMotion>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p:bldP spid="67" grpId="0"/>
      <p:bldP spid="72"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7349" y="324343"/>
            <a:ext cx="7713971" cy="3416320"/>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ChargeLateFees</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a:t>
            </a:r>
          </a:p>
          <a:p>
            <a:r>
              <a:rPr lang="en-ZA" sz="1600" dirty="0" smtClean="0">
                <a:solidFill>
                  <a:srgbClr val="0000FF"/>
                </a:solidFill>
                <a:latin typeface="Cascadia Mono" panose="020B0609020000020004" pitchFamily="49" charset="0"/>
              </a:rPr>
              <a:t>    </a:t>
            </a:r>
            <a:r>
              <a:rPr lang="en-ZA" sz="1600" dirty="0" err="1" smtClean="0">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lateRentals</a:t>
            </a:r>
            <a:r>
              <a:rPr lang="en-ZA" sz="1600" dirty="0" smtClean="0">
                <a:solidFill>
                  <a:srgbClr val="000000"/>
                </a:solidFill>
                <a:latin typeface="Cascadia Mono" panose="020B0609020000020004" pitchFamily="49" charset="0"/>
              </a:rPr>
              <a:t> </a:t>
            </a:r>
            <a:r>
              <a:rPr lang="en-ZA" sz="1600" dirty="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database.Rentals</a:t>
            </a:r>
            <a:r>
              <a:rPr lang="en-ZA" sz="1600" dirty="0" smtClean="0">
                <a:solidFill>
                  <a:srgbClr val="000000"/>
                </a:solidFill>
                <a:latin typeface="Cascadia Mono" panose="020B0609020000020004" pitchFamily="49" charset="0"/>
              </a:rPr>
              <a:t>()</a:t>
            </a:r>
            <a:endParaRPr lang="en-ZA"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Where(rental </a:t>
            </a:r>
            <a:r>
              <a:rPr lang="en-ZA" sz="1600" dirty="0">
                <a:solidFill>
                  <a:srgbClr val="000000"/>
                </a:solidFill>
                <a:latin typeface="Cascadia Mono" panose="020B0609020000020004" pitchFamily="49" charset="0"/>
              </a:rPr>
              <a:t>=&gt; </a:t>
            </a:r>
            <a:r>
              <a:rPr lang="en-ZA" sz="1600" dirty="0" err="1" smtClean="0">
                <a:solidFill>
                  <a:srgbClr val="000000"/>
                </a:solidFill>
                <a:latin typeface="Cascadia Mono" panose="020B0609020000020004" pitchFamily="49" charset="0"/>
              </a:rPr>
              <a:t>rental.ReturnDate</a:t>
            </a:r>
            <a:r>
              <a:rPr lang="en-ZA" sz="1600" dirty="0" smtClean="0">
                <a:solidFill>
                  <a:srgbClr val="000000"/>
                </a:solidFill>
                <a:latin typeface="Cascadia Mono" panose="020B0609020000020004" pitchFamily="49" charset="0"/>
              </a:rPr>
              <a:t> &lt; </a:t>
            </a:r>
            <a:r>
              <a:rPr lang="en-ZA" sz="1600" dirty="0" err="1" smtClean="0">
                <a:solidFill>
                  <a:srgbClr val="27816E"/>
                </a:solidFill>
                <a:latin typeface="Cascadia Mono" panose="020B0609020000020004" pitchFamily="49" charset="0"/>
              </a:rPr>
              <a:t>DateTime</a:t>
            </a:r>
            <a:r>
              <a:rPr lang="en-ZA" sz="1600" dirty="0" err="1" smtClean="0">
                <a:solidFill>
                  <a:srgbClr val="000000"/>
                </a:solidFill>
                <a:latin typeface="Cascadia Mono" panose="020B0609020000020004" pitchFamily="49" charset="0"/>
              </a:rPr>
              <a:t>.UtcNow</a:t>
            </a:r>
            <a:r>
              <a:rPr lang="en-ZA" sz="1600" dirty="0" smtClean="0">
                <a:solidFill>
                  <a:srgbClr val="000000"/>
                </a:solidFill>
                <a:latin typeface="Cascadia Mono" panose="020B0609020000020004" pitchFamily="49" charset="0"/>
              </a:rPr>
              <a:t> </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&amp;&amp; !</a:t>
            </a:r>
            <a:r>
              <a:rPr lang="en-ZA" sz="1600" dirty="0" err="1" smtClean="0">
                <a:solidFill>
                  <a:srgbClr val="000000"/>
                </a:solidFill>
                <a:latin typeface="Cascadia Mono" panose="020B0609020000020004" pitchFamily="49" charset="0"/>
              </a:rPr>
              <a:t>rental.Returned</a:t>
            </a:r>
            <a:r>
              <a:rPr lang="en-ZA" sz="1600" dirty="0" smtClean="0">
                <a:solidFill>
                  <a:srgbClr val="000000"/>
                </a:solidFill>
                <a:latin typeface="Cascadia Mono" panose="020B0609020000020004" pitchFamily="49" charset="0"/>
              </a:rPr>
              <a:t>);</a:t>
            </a:r>
            <a:endParaRPr lang="en-ZA" sz="1600" dirty="0">
              <a:solidFill>
                <a:srgbClr val="000000"/>
              </a:solidFill>
              <a:latin typeface="Cascadia Mono" panose="020B0609020000020004" pitchFamily="49" charset="0"/>
            </a:endParaRPr>
          </a:p>
          <a:p>
            <a:endParaRPr lang="en-ZA"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err="1" smtClean="0">
                <a:solidFill>
                  <a:srgbClr val="0000FF"/>
                </a:solidFill>
                <a:latin typeface="Cascadia Mono" panose="020B0609020000020004" pitchFamily="49" charset="0"/>
              </a:rPr>
              <a:t>foreach</a:t>
            </a:r>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(rental in </a:t>
            </a:r>
            <a:r>
              <a:rPr lang="en-ZA" sz="1600" dirty="0" err="1" smtClean="0">
                <a:solidFill>
                  <a:srgbClr val="000000"/>
                </a:solidFill>
                <a:latin typeface="Cascadia Mono" panose="020B0609020000020004" pitchFamily="49" charset="0"/>
              </a:rPr>
              <a:t>lateRentals</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rental.LateFees</a:t>
            </a:r>
            <a:r>
              <a:rPr lang="en-ZA" sz="1600" dirty="0" smtClean="0">
                <a:solidFill>
                  <a:srgbClr val="000000"/>
                </a:solidFill>
                <a:latin typeface="Cascadia Mono" panose="020B0609020000020004" pitchFamily="49" charset="0"/>
              </a:rPr>
              <a:t> += 50;</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endParaRPr lang="en-ZA" sz="1600" dirty="0">
              <a:solidFill>
                <a:srgbClr val="000000"/>
              </a:solidFill>
              <a:latin typeface="Cascadia Mono" panose="020B0609020000020004" pitchFamily="49" charset="0"/>
            </a:endParaRPr>
          </a:p>
          <a:p>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database.Save</a:t>
            </a:r>
            <a:r>
              <a:rPr lang="en-ZA" sz="1600" dirty="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a:t>
            </a:r>
            <a:endParaRPr lang="en-ZA" sz="1600" dirty="0"/>
          </a:p>
        </p:txBody>
      </p:sp>
      <p:sp>
        <p:nvSpPr>
          <p:cNvPr id="5" name="TextBox 4"/>
          <p:cNvSpPr txBox="1"/>
          <p:nvPr/>
        </p:nvSpPr>
        <p:spPr>
          <a:xfrm>
            <a:off x="5589486" y="2605307"/>
            <a:ext cx="5739072" cy="3816429"/>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ZA" sz="1600" dirty="0" err="1" smtClean="0">
                <a:solidFill>
                  <a:srgbClr val="27816E"/>
                </a:solidFill>
                <a:latin typeface="Cascadia Mono" panose="020B0609020000020004" pitchFamily="49" charset="0"/>
              </a:rPr>
              <a:t>RentalIsLate</a:t>
            </a:r>
            <a:r>
              <a:rPr lang="en-ZA" sz="1600" dirty="0" smtClean="0">
                <a:solidFill>
                  <a:srgbClr val="27816E"/>
                </a:solidFill>
                <a:latin typeface="Cascadia Mono" panose="020B0609020000020004" pitchFamily="49" charset="0"/>
              </a:rPr>
              <a:t> </a:t>
            </a:r>
            <a:r>
              <a:rPr lang="en-ZA" sz="1600" dirty="0" err="1">
                <a:solidFill>
                  <a:srgbClr val="000000"/>
                </a:solidFill>
                <a:latin typeface="Cascadia Mono" panose="020B0609020000020004" pitchFamily="49" charset="0"/>
              </a:rPr>
              <a:t>rentalId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a:t>
            </a:r>
          </a:p>
          <a:p>
            <a:r>
              <a:rPr lang="en-ZA" sz="1600" dirty="0" smtClean="0">
                <a:solidFill>
                  <a:srgbClr val="0000FF"/>
                </a:solidFill>
                <a:latin typeface="Cascadia Mono" panose="020B0609020000020004" pitchFamily="49" charset="0"/>
              </a:rPr>
              <a:t>    </a:t>
            </a:r>
            <a:r>
              <a:rPr lang="en-ZA" sz="1600" dirty="0" err="1" smtClean="0">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rental = </a:t>
            </a:r>
            <a:r>
              <a:rPr lang="en-ZA" sz="1600" dirty="0" err="1" smtClean="0">
                <a:solidFill>
                  <a:srgbClr val="000000"/>
                </a:solidFill>
                <a:latin typeface="Cascadia Mono" panose="020B0609020000020004" pitchFamily="49" charset="0"/>
              </a:rPr>
              <a:t>database.Rentals</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rentalId</a:t>
            </a:r>
            <a:r>
              <a:rPr lang="en-ZA" sz="1600" dirty="0" smtClean="0">
                <a:solidFill>
                  <a:srgbClr val="000000"/>
                </a:solidFill>
                <a:latin typeface="Cascadia Mono" panose="020B0609020000020004" pitchFamily="49" charset="0"/>
              </a:rPr>
              <a:t>); </a:t>
            </a:r>
          </a:p>
          <a:p>
            <a:r>
              <a:rPr lang="en-ZA" sz="1600" dirty="0" smtClean="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if</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rental.Returned</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return</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rental.LateFees</a:t>
            </a:r>
            <a:r>
              <a:rPr lang="en-ZA" sz="1600" dirty="0" smtClean="0">
                <a:solidFill>
                  <a:srgbClr val="000000"/>
                </a:solidFill>
                <a:latin typeface="Cascadia Mono" panose="020B0609020000020004" pitchFamily="49" charset="0"/>
              </a:rPr>
              <a:t> += 50;</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a:solidFill>
                  <a:srgbClr val="000000"/>
                </a:solidFill>
                <a:latin typeface="Cascadia Mono" panose="020B0609020000020004" pitchFamily="49" charset="0"/>
              </a:rPr>
              <a:t>RequestTimeout</a:t>
            </a:r>
            <a:r>
              <a:rPr lang="en-ZA" sz="1600" dirty="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new</a:t>
            </a:r>
            <a:r>
              <a:rPr lang="en-ZA" sz="1600" dirty="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RentalIsLate</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rentalId</a:t>
            </a:r>
            <a:r>
              <a:rPr lang="en-ZA" sz="1600" dirty="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DateTime</a:t>
            </a:r>
            <a:r>
              <a:rPr lang="en-ZA" sz="1600" dirty="0" err="1" smtClean="0">
                <a:solidFill>
                  <a:srgbClr val="000000"/>
                </a:solidFill>
                <a:latin typeface="Cascadia Mono" panose="020B0609020000020004" pitchFamily="49" charset="0"/>
              </a:rPr>
              <a:t>.UtcNow.AddHours</a:t>
            </a:r>
            <a:r>
              <a:rPr lang="en-ZA" sz="1600" dirty="0" smtClean="0">
                <a:solidFill>
                  <a:srgbClr val="000000"/>
                </a:solidFill>
                <a:latin typeface="Cascadia Mono" panose="020B0609020000020004" pitchFamily="49" charset="0"/>
              </a:rPr>
              <a:t>(6)</a:t>
            </a:r>
            <a:endParaRPr lang="en-ZA"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a:t>
            </a:r>
          </a:p>
          <a:p>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database.Save</a:t>
            </a:r>
            <a:r>
              <a:rPr lang="en-ZA" sz="1600" dirty="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a:t>
            </a:r>
            <a:endParaRPr lang="en-ZA" sz="1600" dirty="0"/>
          </a:p>
        </p:txBody>
      </p:sp>
    </p:spTree>
    <p:extLst>
      <p:ext uri="{BB962C8B-B14F-4D97-AF65-F5344CB8AC3E}">
        <p14:creationId xmlns:p14="http://schemas.microsoft.com/office/powerpoint/2010/main" val="20220421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b="14821"/>
          <a:stretch/>
        </p:blipFill>
        <p:spPr>
          <a:xfrm>
            <a:off x="0" y="0"/>
            <a:ext cx="12249150" cy="6934200"/>
          </a:xfrm>
          <a:prstGeom prst="rect">
            <a:avLst/>
          </a:prstGeom>
        </p:spPr>
      </p:pic>
      <p:sp>
        <p:nvSpPr>
          <p:cNvPr id="2" name="Title 1"/>
          <p:cNvSpPr>
            <a:spLocks noGrp="1"/>
          </p:cNvSpPr>
          <p:nvPr>
            <p:ph type="title"/>
          </p:nvPr>
        </p:nvSpPr>
        <p:spPr>
          <a:xfrm>
            <a:off x="838200" y="365125"/>
            <a:ext cx="7962900" cy="1325563"/>
          </a:xfrm>
        </p:spPr>
        <p:style>
          <a:lnRef idx="2">
            <a:schemeClr val="dk1"/>
          </a:lnRef>
          <a:fillRef idx="1">
            <a:schemeClr val="lt1"/>
          </a:fillRef>
          <a:effectRef idx="0">
            <a:schemeClr val="dk1"/>
          </a:effectRef>
          <a:fontRef idx="minor">
            <a:schemeClr val="dk1"/>
          </a:fontRef>
        </p:style>
        <p:txBody>
          <a:bodyPr/>
          <a:lstStyle/>
          <a:p>
            <a:r>
              <a:rPr lang="en-ZA" dirty="0" smtClean="0"/>
              <a:t>First procrastination technique</a:t>
            </a:r>
            <a:endParaRPr lang="en-ZA" dirty="0"/>
          </a:p>
        </p:txBody>
      </p:sp>
      <p:sp>
        <p:nvSpPr>
          <p:cNvPr id="3" name="Content Placeholder 2"/>
          <p:cNvSpPr>
            <a:spLocks noGrp="1"/>
          </p:cNvSpPr>
          <p:nvPr>
            <p:ph idx="1"/>
          </p:nvPr>
        </p:nvSpPr>
        <p:spPr>
          <a:xfrm>
            <a:off x="3467100" y="5965825"/>
            <a:ext cx="8445500" cy="600075"/>
          </a:xfrm>
        </p:spPr>
        <p:style>
          <a:lnRef idx="2">
            <a:schemeClr val="dk1"/>
          </a:lnRef>
          <a:fillRef idx="1">
            <a:schemeClr val="lt1"/>
          </a:fillRef>
          <a:effectRef idx="0">
            <a:schemeClr val="dk1"/>
          </a:effectRef>
          <a:fontRef idx="minor">
            <a:schemeClr val="dk1"/>
          </a:fontRef>
        </p:style>
        <p:txBody>
          <a:bodyPr anchor="ctr">
            <a:normAutofit fontScale="92500"/>
          </a:bodyPr>
          <a:lstStyle/>
          <a:p>
            <a:pPr marL="0" indent="0" algn="r">
              <a:buNone/>
            </a:pPr>
            <a:r>
              <a:rPr lang="en-GB" dirty="0" smtClean="0"/>
              <a:t>Time can be your friend, let it tell you when to do things</a:t>
            </a:r>
            <a:endParaRPr lang="en-ZA" dirty="0"/>
          </a:p>
        </p:txBody>
      </p:sp>
    </p:spTree>
    <p:extLst>
      <p:ext uri="{BB962C8B-B14F-4D97-AF65-F5344CB8AC3E}">
        <p14:creationId xmlns:p14="http://schemas.microsoft.com/office/powerpoint/2010/main" val="7524501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Who am I?</a:t>
            </a:r>
            <a:endParaRPr lang="en-ZA" dirty="0"/>
          </a:p>
        </p:txBody>
      </p:sp>
      <p:sp>
        <p:nvSpPr>
          <p:cNvPr id="7" name="Text Placeholder 6"/>
          <p:cNvSpPr>
            <a:spLocks noGrp="1"/>
          </p:cNvSpPr>
          <p:nvPr>
            <p:ph type="body" idx="1"/>
          </p:nvPr>
        </p:nvSpPr>
        <p:spPr/>
        <p:txBody>
          <a:bodyPr>
            <a:normAutofit lnSpcReduction="10000"/>
          </a:bodyPr>
          <a:lstStyle/>
          <a:p>
            <a:r>
              <a:rPr lang="en-ZA" dirty="0" smtClean="0"/>
              <a:t>Chief Procrastinating Officer</a:t>
            </a:r>
            <a:r>
              <a:rPr lang="en-ZA" i="1" dirty="0" smtClean="0"/>
              <a:t>*</a:t>
            </a:r>
            <a:r>
              <a:rPr lang="en-ZA" dirty="0" smtClean="0"/>
              <a:t> at Particular Software</a:t>
            </a:r>
          </a:p>
          <a:p>
            <a:endParaRPr lang="en-ZA" dirty="0" smtClean="0"/>
          </a:p>
          <a:p>
            <a:endParaRPr lang="en-ZA" dirty="0"/>
          </a:p>
          <a:p>
            <a:pPr algn="r"/>
            <a:r>
              <a:rPr lang="en-ZA" sz="1100" i="1" dirty="0" smtClean="0"/>
              <a:t>*This is a made-up title</a:t>
            </a:r>
            <a:endParaRPr lang="en-ZA" sz="1100" i="1" dirty="0"/>
          </a:p>
        </p:txBody>
      </p:sp>
      <p:pic>
        <p:nvPicPr>
          <p:cNvPr id="3" name="Picture 2"/>
          <p:cNvPicPr>
            <a:picLocks noChangeAspect="1"/>
          </p:cNvPicPr>
          <p:nvPr/>
        </p:nvPicPr>
        <p:blipFill>
          <a:blip r:embed="rId2"/>
          <a:stretch>
            <a:fillRect/>
          </a:stretch>
        </p:blipFill>
        <p:spPr>
          <a:xfrm>
            <a:off x="6276975" y="215900"/>
            <a:ext cx="5596125" cy="4355717"/>
          </a:xfrm>
          <a:prstGeom prst="rect">
            <a:avLst/>
          </a:prstGeom>
        </p:spPr>
      </p:pic>
      <p:pic>
        <p:nvPicPr>
          <p:cNvPr id="2" name="Picture 1"/>
          <p:cNvPicPr>
            <a:picLocks noChangeAspect="1"/>
          </p:cNvPicPr>
          <p:nvPr/>
        </p:nvPicPr>
        <p:blipFill>
          <a:blip r:embed="rId3"/>
          <a:stretch>
            <a:fillRect/>
          </a:stretch>
        </p:blipFill>
        <p:spPr>
          <a:xfrm>
            <a:off x="268181" y="4589463"/>
            <a:ext cx="11642937" cy="1703388"/>
          </a:xfrm>
          <a:prstGeom prst="rect">
            <a:avLst/>
          </a:prstGeom>
        </p:spPr>
      </p:pic>
      <p:sp>
        <p:nvSpPr>
          <p:cNvPr id="6" name="Subtitle 2"/>
          <p:cNvSpPr txBox="1">
            <a:spLocks/>
          </p:cNvSpPr>
          <p:nvPr/>
        </p:nvSpPr>
        <p:spPr>
          <a:xfrm>
            <a:off x="268181" y="228567"/>
            <a:ext cx="3086501" cy="127797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r>
              <a:rPr lang="en-ZA" smtClean="0"/>
              <a:t>William Brander</a:t>
            </a:r>
          </a:p>
          <a:p>
            <a:r>
              <a:rPr lang="en-ZA" smtClean="0"/>
              <a:t>@williambza</a:t>
            </a:r>
          </a:p>
          <a:p>
            <a:r>
              <a:rPr lang="en-ZA" smtClean="0"/>
              <a:t>Particular Software</a:t>
            </a:r>
            <a:endParaRPr lang="en-ZA" dirty="0"/>
          </a:p>
        </p:txBody>
      </p:sp>
    </p:spTree>
    <p:extLst>
      <p:ext uri="{BB962C8B-B14F-4D97-AF65-F5344CB8AC3E}">
        <p14:creationId xmlns:p14="http://schemas.microsoft.com/office/powerpoint/2010/main" val="232867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…ok, but, like… how?</a:t>
            </a:r>
            <a:endParaRPr lang="en-ZA" dirty="0"/>
          </a:p>
        </p:txBody>
      </p:sp>
    </p:spTree>
    <p:extLst>
      <p:ext uri="{BB962C8B-B14F-4D97-AF65-F5344CB8AC3E}">
        <p14:creationId xmlns:p14="http://schemas.microsoft.com/office/powerpoint/2010/main" val="1028317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Polling a Database table</a:t>
            </a:r>
            <a:endParaRPr lang="en-ZA" dirty="0"/>
          </a:p>
        </p:txBody>
      </p:sp>
      <p:sp>
        <p:nvSpPr>
          <p:cNvPr id="4" name="Can 3"/>
          <p:cNvSpPr/>
          <p:nvPr/>
        </p:nvSpPr>
        <p:spPr>
          <a:xfrm>
            <a:off x="4992914" y="2992550"/>
            <a:ext cx="1886857" cy="320765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5" name="Arc 4"/>
          <p:cNvSpPr/>
          <p:nvPr/>
        </p:nvSpPr>
        <p:spPr>
          <a:xfrm>
            <a:off x="3773714" y="2148115"/>
            <a:ext cx="1494972" cy="1422400"/>
          </a:xfrm>
          <a:prstGeom prst="arc">
            <a:avLst>
              <a:gd name="adj1" fmla="val 4248539"/>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Tree>
    <p:extLst>
      <p:ext uri="{BB962C8B-B14F-4D97-AF65-F5344CB8AC3E}">
        <p14:creationId xmlns:p14="http://schemas.microsoft.com/office/powerpoint/2010/main" val="1947836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3629" y="2503488"/>
            <a:ext cx="9206366" cy="2585323"/>
          </a:xfrm>
          <a:prstGeom prst="rect">
            <a:avLst/>
          </a:prstGeom>
          <a:noFill/>
          <a:ln>
            <a:solidFill>
              <a:schemeClr val="tx1"/>
            </a:solidFill>
          </a:ln>
        </p:spPr>
        <p:txBody>
          <a:bodyPr wrap="none" rtlCol="0">
            <a:spAutoFit/>
          </a:bodyPr>
          <a:lstStyle/>
          <a:p>
            <a:r>
              <a:rPr lang="en-GB" dirty="0" err="1">
                <a:solidFill>
                  <a:srgbClr val="0000FF"/>
                </a:solidFill>
                <a:latin typeface="Cascadia Mono" panose="020B0609020000020004" pitchFamily="49" charset="0"/>
              </a:rPr>
              <a:t>a</a:t>
            </a:r>
            <a:r>
              <a:rPr lang="en-GB" dirty="0" err="1" smtClean="0">
                <a:solidFill>
                  <a:srgbClr val="0000FF"/>
                </a:solidFill>
                <a:latin typeface="Cascadia Mono" panose="020B0609020000020004" pitchFamily="49" charset="0"/>
              </a:rPr>
              <a:t>sync</a:t>
            </a:r>
            <a:r>
              <a:rPr lang="en-GB" dirty="0" smtClean="0">
                <a:solidFill>
                  <a:srgbClr val="0000FF"/>
                </a:solidFill>
                <a:latin typeface="Cascadia Mono" panose="020B0609020000020004" pitchFamily="49" charset="0"/>
              </a:rPr>
              <a:t> </a:t>
            </a:r>
            <a:r>
              <a:rPr lang="en-GB" dirty="0">
                <a:solidFill>
                  <a:srgbClr val="27816E"/>
                </a:solidFill>
                <a:latin typeface="Cascadia Mono" panose="020B0609020000020004" pitchFamily="49" charset="0"/>
              </a:rPr>
              <a:t>Task</a:t>
            </a:r>
            <a:r>
              <a:rPr lang="en-GB" dirty="0" smtClean="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RequestTimeout</a:t>
            </a:r>
            <a:r>
              <a:rPr lang="en-GB" dirty="0" smtClean="0">
                <a:solidFill>
                  <a:srgbClr val="000000"/>
                </a:solidFill>
                <a:latin typeface="Cascadia Mono" panose="020B0609020000020004" pitchFamily="49" charset="0"/>
              </a:rPr>
              <a:t>(</a:t>
            </a:r>
            <a:r>
              <a:rPr lang="en-GB" dirty="0" err="1" smtClean="0">
                <a:solidFill>
                  <a:srgbClr val="27816E"/>
                </a:solidFill>
                <a:latin typeface="Cascadia Mono" panose="020B0609020000020004" pitchFamily="49" charset="0"/>
              </a:rPr>
              <a:t>ReduceWeeklyAmount</a:t>
            </a:r>
            <a:r>
              <a:rPr lang="en-GB" dirty="0" smtClean="0">
                <a:solidFill>
                  <a:srgbClr val="000000"/>
                </a:solidFill>
                <a:latin typeface="Cascadia Mono" panose="020B0609020000020004" pitchFamily="49" charset="0"/>
              </a:rPr>
              <a:t> reduce, </a:t>
            </a:r>
            <a:r>
              <a:rPr lang="en-GB" dirty="0" err="1" smtClean="0">
                <a:solidFill>
                  <a:srgbClr val="27816E"/>
                </a:solidFill>
                <a:latin typeface="Cascadia Mono" panose="020B0609020000020004" pitchFamily="49" charset="0"/>
              </a:rPr>
              <a:t>DateTime</a:t>
            </a:r>
            <a:r>
              <a:rPr lang="en-GB" dirty="0" smtClean="0">
                <a:solidFill>
                  <a:srgbClr val="000000"/>
                </a:solidFill>
                <a:latin typeface="Cascadia Mono" panose="020B0609020000020004" pitchFamily="49" charset="0"/>
              </a:rPr>
              <a:t> when)</a:t>
            </a:r>
            <a:endParaRPr lang="en-GB"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    </a:t>
            </a:r>
            <a:r>
              <a:rPr lang="en-ZA" dirty="0" err="1">
                <a:solidFill>
                  <a:srgbClr val="27816E"/>
                </a:solidFill>
                <a:latin typeface="Cascadia Mono" panose="020B0609020000020004" pitchFamily="49" charset="0"/>
              </a:rPr>
              <a:t>ServiceBusSender</a:t>
            </a:r>
            <a:r>
              <a:rPr lang="en-ZA" dirty="0">
                <a:solidFill>
                  <a:srgbClr val="000000"/>
                </a:solidFill>
                <a:latin typeface="Cascadia Mono" panose="020B0609020000020004" pitchFamily="49" charset="0"/>
              </a:rPr>
              <a:t> sender = </a:t>
            </a:r>
            <a:r>
              <a:rPr lang="en-ZA" dirty="0" err="1">
                <a:solidFill>
                  <a:srgbClr val="000000"/>
                </a:solidFill>
                <a:latin typeface="Cascadia Mono" panose="020B0609020000020004" pitchFamily="49" charset="0"/>
              </a:rPr>
              <a:t>client.CreateSender</a:t>
            </a:r>
            <a:r>
              <a:rPr lang="en-ZA" dirty="0">
                <a:solidFill>
                  <a:srgbClr val="000000"/>
                </a:solidFill>
                <a:latin typeface="Cascadia Mono" panose="020B0609020000020004" pitchFamily="49" charset="0"/>
              </a:rPr>
              <a:t>(</a:t>
            </a:r>
            <a:r>
              <a:rPr lang="en-ZA" dirty="0" err="1">
                <a:solidFill>
                  <a:srgbClr val="000000"/>
                </a:solidFill>
                <a:latin typeface="Cascadia Mono" panose="020B0609020000020004" pitchFamily="49" charset="0"/>
              </a:rPr>
              <a:t>topicName</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GB" dirty="0" err="1">
                <a:solidFill>
                  <a:srgbClr val="27816E"/>
                </a:solidFill>
                <a:latin typeface="Cascadia Mono" panose="020B0609020000020004" pitchFamily="49" charset="0"/>
              </a:rPr>
              <a:t>ServiceBusMessage</a:t>
            </a:r>
            <a:r>
              <a:rPr lang="en-GB" dirty="0">
                <a:solidFill>
                  <a:srgbClr val="000000"/>
                </a:solidFill>
                <a:latin typeface="Cascadia Mono" panose="020B0609020000020004" pitchFamily="49" charset="0"/>
              </a:rPr>
              <a:t> message = </a:t>
            </a:r>
            <a:r>
              <a:rPr lang="en-GB" dirty="0">
                <a:solidFill>
                  <a:srgbClr val="0000FF"/>
                </a:solidFill>
                <a:latin typeface="Cascadia Mono" panose="020B0609020000020004" pitchFamily="49" charset="0"/>
              </a:rPr>
              <a:t>new</a:t>
            </a:r>
            <a:r>
              <a:rPr lang="en-GB" dirty="0">
                <a:solidFill>
                  <a:srgbClr val="000000"/>
                </a:solidFill>
                <a:latin typeface="Cascadia Mono" panose="020B0609020000020004" pitchFamily="49" charset="0"/>
              </a:rPr>
              <a:t> </a:t>
            </a:r>
            <a:r>
              <a:rPr lang="en-GB" dirty="0" err="1">
                <a:solidFill>
                  <a:srgbClr val="27816E"/>
                </a:solidFill>
                <a:latin typeface="Cascadia Mono" panose="020B0609020000020004" pitchFamily="49" charset="0"/>
              </a:rPr>
              <a:t>ServiceBusMessage</a:t>
            </a:r>
            <a:r>
              <a:rPr lang="en-GB" dirty="0" smtClean="0">
                <a:solidFill>
                  <a:srgbClr val="000000"/>
                </a:solidFill>
                <a:latin typeface="Cascadia Mono" panose="020B0609020000020004" pitchFamily="49" charset="0"/>
              </a:rPr>
              <a:t>(reduce);</a:t>
            </a:r>
          </a:p>
          <a:p>
            <a:endParaRPr lang="en-GB" dirty="0">
              <a:solidFill>
                <a:srgbClr val="000000"/>
              </a:solidFill>
              <a:latin typeface="Cascadia Mono" panose="020B0609020000020004" pitchFamily="49" charset="0"/>
            </a:endParaRPr>
          </a:p>
          <a:p>
            <a:r>
              <a:rPr lang="en-GB" dirty="0">
                <a:solidFill>
                  <a:srgbClr val="000000"/>
                </a:solidFill>
                <a:latin typeface="Cascadia Mono" panose="020B0609020000020004" pitchFamily="49" charset="0"/>
              </a:rPr>
              <a:t>    </a:t>
            </a:r>
            <a:r>
              <a:rPr lang="en-GB" dirty="0" err="1" smtClean="0">
                <a:solidFill>
                  <a:srgbClr val="000000"/>
                </a:solidFill>
                <a:latin typeface="Cascadia Mono" panose="020B0609020000020004" pitchFamily="49" charset="0"/>
              </a:rPr>
              <a:t>message.ScheduledEnqueueTime</a:t>
            </a:r>
            <a:r>
              <a:rPr lang="en-GB" dirty="0" smtClean="0">
                <a:solidFill>
                  <a:srgbClr val="000000"/>
                </a:solidFill>
                <a:latin typeface="Cascadia Mono" panose="020B0609020000020004" pitchFamily="49" charset="0"/>
              </a:rPr>
              <a:t> </a:t>
            </a:r>
            <a:r>
              <a:rPr lang="en-GB" dirty="0">
                <a:solidFill>
                  <a:srgbClr val="000000"/>
                </a:solidFill>
                <a:latin typeface="Cascadia Mono" panose="020B0609020000020004" pitchFamily="49" charset="0"/>
              </a:rPr>
              <a:t>= when</a:t>
            </a:r>
            <a:r>
              <a:rPr lang="en-GB" dirty="0" smtClean="0">
                <a:solidFill>
                  <a:srgbClr val="000000"/>
                </a:solidFill>
                <a:latin typeface="Cascadia Mono" panose="020B0609020000020004" pitchFamily="49" charset="0"/>
              </a:rPr>
              <a:t>;</a:t>
            </a: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await</a:t>
            </a:r>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sender.SendMessageAsync</a:t>
            </a:r>
            <a:r>
              <a:rPr lang="en-ZA" dirty="0">
                <a:solidFill>
                  <a:srgbClr val="000000"/>
                </a:solidFill>
                <a:latin typeface="Cascadia Mono" panose="020B0609020000020004" pitchFamily="49" charset="0"/>
              </a:rPr>
              <a:t>(message);</a:t>
            </a:r>
            <a:endParaRPr lang="en-ZA"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a:t>
            </a:r>
            <a:endParaRPr lang="en-ZA" dirty="0"/>
          </a:p>
        </p:txBody>
      </p:sp>
      <p:cxnSp>
        <p:nvCxnSpPr>
          <p:cNvPr id="5" name="Straight Arrow Connector 4"/>
          <p:cNvCxnSpPr/>
          <p:nvPr/>
        </p:nvCxnSpPr>
        <p:spPr>
          <a:xfrm>
            <a:off x="828624" y="3794335"/>
            <a:ext cx="1110009" cy="295066"/>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 name="Title 2"/>
          <p:cNvSpPr>
            <a:spLocks noGrp="1"/>
          </p:cNvSpPr>
          <p:nvPr>
            <p:ph type="title"/>
          </p:nvPr>
        </p:nvSpPr>
        <p:spPr/>
        <p:txBody>
          <a:bodyPr/>
          <a:lstStyle/>
          <a:p>
            <a:r>
              <a:rPr lang="en-ZA" dirty="0" smtClean="0"/>
              <a:t>Native broker support</a:t>
            </a:r>
            <a:endParaRPr lang="en-ZA" dirty="0"/>
          </a:p>
        </p:txBody>
      </p:sp>
    </p:spTree>
    <p:extLst>
      <p:ext uri="{BB962C8B-B14F-4D97-AF65-F5344CB8AC3E}">
        <p14:creationId xmlns:p14="http://schemas.microsoft.com/office/powerpoint/2010/main" val="21733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Dead letter exchanges</a:t>
            </a:r>
            <a:endParaRPr lang="en-ZA" dirty="0"/>
          </a:p>
        </p:txBody>
      </p:sp>
      <p:sp>
        <p:nvSpPr>
          <p:cNvPr id="3" name="Content Placeholder 2"/>
          <p:cNvSpPr>
            <a:spLocks noGrp="1"/>
          </p:cNvSpPr>
          <p:nvPr>
            <p:ph idx="1"/>
          </p:nvPr>
        </p:nvSpPr>
        <p:spPr>
          <a:xfrm>
            <a:off x="2133600" y="1825625"/>
            <a:ext cx="6654800" cy="1489075"/>
          </a:xfrm>
        </p:spPr>
        <p:txBody>
          <a:bodyPr>
            <a:normAutofit lnSpcReduction="10000"/>
          </a:bodyPr>
          <a:lstStyle/>
          <a:p>
            <a:pPr marL="0" indent="0">
              <a:buNone/>
            </a:pPr>
            <a:r>
              <a:rPr lang="en-ZA" dirty="0" smtClean="0"/>
              <a:t>Routing keys:</a:t>
            </a:r>
          </a:p>
          <a:p>
            <a:pPr marL="0" indent="0">
              <a:buNone/>
            </a:pPr>
            <a:endParaRPr lang="en-ZA" dirty="0"/>
          </a:p>
          <a:p>
            <a:pPr marL="0" indent="0" algn="ctr">
              <a:buNone/>
            </a:pPr>
            <a:r>
              <a:rPr lang="en-ZA" dirty="0" err="1" smtClean="0"/>
              <a:t>x.x.x.x.x.x.x.x.x.x.x.x.x.x.x.x.x.x.x.x.x</a:t>
            </a:r>
            <a:endParaRPr lang="en-ZA" dirty="0"/>
          </a:p>
        </p:txBody>
      </p:sp>
      <p:sp>
        <p:nvSpPr>
          <p:cNvPr id="5" name="Rectangle 4"/>
          <p:cNvSpPr/>
          <p:nvPr/>
        </p:nvSpPr>
        <p:spPr>
          <a:xfrm>
            <a:off x="5572228" y="4767025"/>
            <a:ext cx="4160113" cy="369332"/>
          </a:xfrm>
          <a:prstGeom prst="rect">
            <a:avLst/>
          </a:prstGeom>
        </p:spPr>
        <p:txBody>
          <a:bodyPr wrap="none">
            <a:spAutoFit/>
          </a:bodyPr>
          <a:lstStyle/>
          <a:p>
            <a:pPr algn="ctr"/>
            <a:r>
              <a:rPr lang="en-ZA" dirty="0" smtClean="0">
                <a:latin typeface="Helvetica" pitchFamily="2" charset="0"/>
              </a:rPr>
              <a:t>0.0.0.0.0.0.0.0.0.0.0.0.0.0.0.0.0.0.0.0.1</a:t>
            </a:r>
            <a:endParaRPr lang="en-ZA" dirty="0">
              <a:latin typeface="Helvetica" pitchFamily="2" charset="0"/>
            </a:endParaRPr>
          </a:p>
        </p:txBody>
      </p:sp>
      <p:sp>
        <p:nvSpPr>
          <p:cNvPr id="6" name="TextBox 5"/>
          <p:cNvSpPr txBox="1"/>
          <p:nvPr/>
        </p:nvSpPr>
        <p:spPr>
          <a:xfrm>
            <a:off x="5572228" y="5136357"/>
            <a:ext cx="4160113" cy="369332"/>
          </a:xfrm>
          <a:prstGeom prst="rect">
            <a:avLst/>
          </a:prstGeom>
          <a:noFill/>
        </p:spPr>
        <p:txBody>
          <a:bodyPr wrap="none" rtlCol="0">
            <a:spAutoFit/>
          </a:bodyPr>
          <a:lstStyle/>
          <a:p>
            <a:r>
              <a:rPr lang="en-ZA" dirty="0" smtClean="0">
                <a:latin typeface="Helvetica" pitchFamily="2" charset="0"/>
              </a:rPr>
              <a:t>0.0.0.0.1.0.1.0.1.0.0.0.1.1.0.0.0.0.0.0.0</a:t>
            </a:r>
            <a:endParaRPr lang="en-ZA" dirty="0">
              <a:latin typeface="Helvetica" pitchFamily="2" charset="0"/>
            </a:endParaRPr>
          </a:p>
        </p:txBody>
      </p:sp>
      <p:sp>
        <p:nvSpPr>
          <p:cNvPr id="7" name="TextBox 6"/>
          <p:cNvSpPr txBox="1"/>
          <p:nvPr/>
        </p:nvSpPr>
        <p:spPr>
          <a:xfrm>
            <a:off x="5572228" y="5500610"/>
            <a:ext cx="4160113" cy="369332"/>
          </a:xfrm>
          <a:prstGeom prst="rect">
            <a:avLst/>
          </a:prstGeom>
          <a:noFill/>
        </p:spPr>
        <p:txBody>
          <a:bodyPr wrap="none" rtlCol="0">
            <a:spAutoFit/>
          </a:bodyPr>
          <a:lstStyle/>
          <a:p>
            <a:r>
              <a:rPr lang="en-ZA" dirty="0" smtClean="0">
                <a:latin typeface="Helvetica" pitchFamily="2" charset="0"/>
              </a:rPr>
              <a:t>0.1.0.0.1.0.0.1.1.1.0.1.0.1.0.0.0.0.0.0.0</a:t>
            </a:r>
            <a:endParaRPr lang="en-ZA" dirty="0">
              <a:latin typeface="Helvetica" pitchFamily="2" charset="0"/>
            </a:endParaRPr>
          </a:p>
        </p:txBody>
      </p:sp>
      <p:sp>
        <p:nvSpPr>
          <p:cNvPr id="8" name="Rectangle 7"/>
          <p:cNvSpPr/>
          <p:nvPr/>
        </p:nvSpPr>
        <p:spPr>
          <a:xfrm>
            <a:off x="1785895" y="5500610"/>
            <a:ext cx="3114955" cy="369332"/>
          </a:xfrm>
          <a:prstGeom prst="rect">
            <a:avLst/>
          </a:prstGeom>
        </p:spPr>
        <p:txBody>
          <a:bodyPr wrap="none">
            <a:spAutoFit/>
          </a:bodyPr>
          <a:lstStyle/>
          <a:p>
            <a:r>
              <a:rPr lang="en-ZA" dirty="0">
                <a:latin typeface="Helvetica" pitchFamily="2" charset="0"/>
              </a:rPr>
              <a:t>1 Week = 604 800 seconds :</a:t>
            </a:r>
          </a:p>
        </p:txBody>
      </p:sp>
      <p:sp>
        <p:nvSpPr>
          <p:cNvPr id="9" name="Rectangle 8"/>
          <p:cNvSpPr/>
          <p:nvPr/>
        </p:nvSpPr>
        <p:spPr>
          <a:xfrm>
            <a:off x="2093671" y="5136357"/>
            <a:ext cx="2807179" cy="369332"/>
          </a:xfrm>
          <a:prstGeom prst="rect">
            <a:avLst/>
          </a:prstGeom>
        </p:spPr>
        <p:txBody>
          <a:bodyPr wrap="none">
            <a:spAutoFit/>
          </a:bodyPr>
          <a:lstStyle/>
          <a:p>
            <a:r>
              <a:rPr lang="en-ZA" dirty="0">
                <a:latin typeface="Helvetica" pitchFamily="2" charset="0"/>
              </a:rPr>
              <a:t>1 Day = 86 400 seconds :</a:t>
            </a:r>
          </a:p>
        </p:txBody>
      </p:sp>
      <p:sp>
        <p:nvSpPr>
          <p:cNvPr id="10" name="Rectangle 9"/>
          <p:cNvSpPr/>
          <p:nvPr/>
        </p:nvSpPr>
        <p:spPr>
          <a:xfrm>
            <a:off x="3651790" y="4767025"/>
            <a:ext cx="1249060" cy="369332"/>
          </a:xfrm>
          <a:prstGeom prst="rect">
            <a:avLst/>
          </a:prstGeom>
        </p:spPr>
        <p:txBody>
          <a:bodyPr wrap="none">
            <a:spAutoFit/>
          </a:bodyPr>
          <a:lstStyle/>
          <a:p>
            <a:r>
              <a:rPr lang="en-ZA" dirty="0">
                <a:latin typeface="Helvetica" pitchFamily="2" charset="0"/>
              </a:rPr>
              <a:t>1 second :</a:t>
            </a:r>
          </a:p>
        </p:txBody>
      </p:sp>
      <p:sp>
        <p:nvSpPr>
          <p:cNvPr id="11" name="Rectangle 10"/>
          <p:cNvSpPr/>
          <p:nvPr/>
        </p:nvSpPr>
        <p:spPr>
          <a:xfrm>
            <a:off x="5154666" y="3271689"/>
            <a:ext cx="886781" cy="646331"/>
          </a:xfrm>
          <a:prstGeom prst="rect">
            <a:avLst/>
          </a:prstGeom>
        </p:spPr>
        <p:txBody>
          <a:bodyPr wrap="none">
            <a:spAutoFit/>
          </a:bodyPr>
          <a:lstStyle/>
          <a:p>
            <a:r>
              <a:rPr lang="en-ZA" sz="3600" dirty="0" smtClean="0">
                <a:latin typeface="Helvetica" pitchFamily="2" charset="0"/>
              </a:rPr>
              <a:t>2</a:t>
            </a:r>
            <a:r>
              <a:rPr lang="en-ZA" sz="3600" baseline="30000" dirty="0" smtClean="0">
                <a:latin typeface="Helvetica" pitchFamily="2" charset="0"/>
              </a:rPr>
              <a:t>n-1</a:t>
            </a:r>
            <a:endParaRPr lang="en-ZA" sz="3600" baseline="30000" dirty="0">
              <a:latin typeface="Helvetica" pitchFamily="2" charset="0"/>
            </a:endParaRPr>
          </a:p>
        </p:txBody>
      </p:sp>
    </p:spTree>
    <p:extLst>
      <p:ext uri="{BB962C8B-B14F-4D97-AF65-F5344CB8AC3E}">
        <p14:creationId xmlns:p14="http://schemas.microsoft.com/office/powerpoint/2010/main" val="95652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ZA" dirty="0" smtClean="0"/>
              <a:t>Dead letter exchanges</a:t>
            </a:r>
            <a:endParaRPr lang="en-ZA" dirty="0"/>
          </a:p>
        </p:txBody>
      </p:sp>
      <p:pic>
        <p:nvPicPr>
          <p:cNvPr id="7" name="Picture 6"/>
          <p:cNvPicPr>
            <a:picLocks noChangeAspect="1"/>
          </p:cNvPicPr>
          <p:nvPr/>
        </p:nvPicPr>
        <p:blipFill>
          <a:blip r:embed="rId2"/>
          <a:stretch>
            <a:fillRect/>
          </a:stretch>
        </p:blipFill>
        <p:spPr>
          <a:xfrm>
            <a:off x="1206190" y="-117093"/>
            <a:ext cx="8778637" cy="7287317"/>
          </a:xfrm>
          <a:prstGeom prst="rect">
            <a:avLst/>
          </a:prstGeom>
        </p:spPr>
      </p:pic>
      <p:cxnSp>
        <p:nvCxnSpPr>
          <p:cNvPr id="4" name="Straight Arrow Connector 3"/>
          <p:cNvCxnSpPr/>
          <p:nvPr/>
        </p:nvCxnSpPr>
        <p:spPr>
          <a:xfrm flipH="1">
            <a:off x="8348958" y="485775"/>
            <a:ext cx="595017" cy="465931"/>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2076450" y="1027906"/>
            <a:ext cx="586084" cy="465931"/>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flipH="1" flipV="1">
            <a:off x="7341090" y="2357098"/>
            <a:ext cx="199081" cy="574788"/>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p:nvPicPr>
        <p:blipFill>
          <a:blip r:embed="rId3"/>
          <a:stretch>
            <a:fillRect/>
          </a:stretch>
        </p:blipFill>
        <p:spPr>
          <a:xfrm>
            <a:off x="6843487" y="2006801"/>
            <a:ext cx="314252" cy="332209"/>
          </a:xfrm>
          <a:prstGeom prst="rect">
            <a:avLst/>
          </a:prstGeom>
        </p:spPr>
      </p:pic>
      <p:cxnSp>
        <p:nvCxnSpPr>
          <p:cNvPr id="10" name="Straight Arrow Connector 9"/>
          <p:cNvCxnSpPr/>
          <p:nvPr/>
        </p:nvCxnSpPr>
        <p:spPr>
          <a:xfrm>
            <a:off x="1783408" y="3293599"/>
            <a:ext cx="586084" cy="465931"/>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6426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5166" y="1690688"/>
            <a:ext cx="2985067" cy="6858000"/>
          </a:xfrm>
          <a:prstGeom prst="rect">
            <a:avLst/>
          </a:prstGeom>
        </p:spPr>
      </p:pic>
      <p:sp>
        <p:nvSpPr>
          <p:cNvPr id="6" name="Title 5"/>
          <p:cNvSpPr>
            <a:spLocks noGrp="1"/>
          </p:cNvSpPr>
          <p:nvPr>
            <p:ph type="title"/>
          </p:nvPr>
        </p:nvSpPr>
        <p:spPr/>
        <p:txBody>
          <a:bodyPr/>
          <a:lstStyle/>
          <a:p>
            <a:r>
              <a:rPr lang="en-ZA" dirty="0" smtClean="0"/>
              <a:t>Dead letter exchanges</a:t>
            </a:r>
            <a:endParaRPr lang="en-ZA" dirty="0"/>
          </a:p>
        </p:txBody>
      </p:sp>
      <p:pic>
        <p:nvPicPr>
          <p:cNvPr id="7" name="Picture 6"/>
          <p:cNvPicPr>
            <a:picLocks noChangeAspect="1"/>
          </p:cNvPicPr>
          <p:nvPr/>
        </p:nvPicPr>
        <p:blipFill>
          <a:blip r:embed="rId3"/>
          <a:stretch>
            <a:fillRect/>
          </a:stretch>
        </p:blipFill>
        <p:spPr>
          <a:xfrm>
            <a:off x="3823267" y="1690688"/>
            <a:ext cx="8261462" cy="6858000"/>
          </a:xfrm>
          <a:prstGeom prst="rect">
            <a:avLst/>
          </a:prstGeom>
        </p:spPr>
      </p:pic>
    </p:spTree>
    <p:extLst>
      <p:ext uri="{BB962C8B-B14F-4D97-AF65-F5344CB8AC3E}">
        <p14:creationId xmlns:p14="http://schemas.microsoft.com/office/powerpoint/2010/main" val="156267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12834" y="1506538"/>
            <a:ext cx="5474576" cy="3785652"/>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ZA" sz="1600" dirty="0" err="1" smtClean="0">
                <a:solidFill>
                  <a:srgbClr val="27816E"/>
                </a:solidFill>
                <a:latin typeface="Cascadia Mono" panose="020B0609020000020004" pitchFamily="49" charset="0"/>
              </a:rPr>
              <a:t>RentalIsLate</a:t>
            </a:r>
            <a:r>
              <a:rPr lang="en-ZA" sz="1600" dirty="0" smtClean="0">
                <a:solidFill>
                  <a:srgbClr val="27816E"/>
                </a:solidFill>
                <a:latin typeface="Cascadia Mono" panose="020B0609020000020004" pitchFamily="49" charset="0"/>
              </a:rPr>
              <a:t> </a:t>
            </a:r>
            <a:r>
              <a:rPr lang="en-ZA" sz="1600" dirty="0" err="1">
                <a:solidFill>
                  <a:srgbClr val="000000"/>
                </a:solidFill>
                <a:latin typeface="Cascadia Mono" panose="020B0609020000020004" pitchFamily="49" charset="0"/>
              </a:rPr>
              <a:t>rentalId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a:t>
            </a:r>
          </a:p>
          <a:p>
            <a:r>
              <a:rPr lang="en-ZA" sz="1600" dirty="0" smtClean="0">
                <a:solidFill>
                  <a:srgbClr val="0000FF"/>
                </a:solidFill>
                <a:latin typeface="Cascadia Mono" panose="020B0609020000020004" pitchFamily="49" charset="0"/>
              </a:rPr>
              <a:t>    </a:t>
            </a:r>
            <a:r>
              <a:rPr lang="en-ZA" sz="1600" dirty="0" err="1" smtClean="0">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rental = </a:t>
            </a:r>
            <a:r>
              <a:rPr lang="en-ZA" sz="1600" dirty="0" err="1" smtClean="0">
                <a:solidFill>
                  <a:srgbClr val="000000"/>
                </a:solidFill>
                <a:latin typeface="Cascadia Mono" panose="020B0609020000020004" pitchFamily="49" charset="0"/>
              </a:rPr>
              <a:t>database.Rentals</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rentalId</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if</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rental.Returned</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return</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rental.LateFees</a:t>
            </a:r>
            <a:r>
              <a:rPr lang="en-ZA" sz="1600" dirty="0" smtClean="0">
                <a:solidFill>
                  <a:srgbClr val="000000"/>
                </a:solidFill>
                <a:latin typeface="Cascadia Mono" panose="020B0609020000020004" pitchFamily="49" charset="0"/>
              </a:rPr>
              <a:t> += 50;</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a:solidFill>
                  <a:srgbClr val="000000"/>
                </a:solidFill>
                <a:latin typeface="Cascadia Mono" panose="020B0609020000020004" pitchFamily="49" charset="0"/>
              </a:rPr>
              <a:t>RequestTimeout</a:t>
            </a:r>
            <a:r>
              <a:rPr lang="en-ZA" sz="1600" dirty="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new</a:t>
            </a:r>
            <a:r>
              <a:rPr lang="en-ZA" sz="1600" dirty="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RentalIsLate</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rentalId</a:t>
            </a:r>
            <a:r>
              <a:rPr lang="en-ZA" sz="1600" dirty="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DateTime</a:t>
            </a:r>
            <a:r>
              <a:rPr lang="en-ZA" sz="1600" dirty="0" err="1" smtClean="0">
                <a:solidFill>
                  <a:srgbClr val="000000"/>
                </a:solidFill>
                <a:latin typeface="Cascadia Mono" panose="020B0609020000020004" pitchFamily="49" charset="0"/>
              </a:rPr>
              <a:t>.UtcNow.AddHours</a:t>
            </a:r>
            <a:r>
              <a:rPr lang="en-ZA" sz="1600" dirty="0" smtClean="0">
                <a:solidFill>
                  <a:srgbClr val="000000"/>
                </a:solidFill>
                <a:latin typeface="Cascadia Mono" panose="020B0609020000020004" pitchFamily="49" charset="0"/>
              </a:rPr>
              <a:t>(6)</a:t>
            </a:r>
            <a:endParaRPr lang="en-ZA"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a:t>
            </a:r>
          </a:p>
          <a:p>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database.Save</a:t>
            </a:r>
            <a:r>
              <a:rPr lang="en-ZA" sz="1600" dirty="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a:t>
            </a:r>
            <a:endParaRPr lang="en-ZA" sz="1600" dirty="0"/>
          </a:p>
        </p:txBody>
      </p:sp>
      <p:cxnSp>
        <p:nvCxnSpPr>
          <p:cNvPr id="6" name="Straight Arrow Connector 5"/>
          <p:cNvCxnSpPr/>
          <p:nvPr/>
        </p:nvCxnSpPr>
        <p:spPr>
          <a:xfrm>
            <a:off x="1096661" y="707344"/>
            <a:ext cx="1887168" cy="979170"/>
          </a:xfrm>
          <a:prstGeom prst="straightConnector1">
            <a:avLst/>
          </a:prstGeom>
          <a:ln w="76200">
            <a:solidFill>
              <a:schemeClr val="accent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5" name="Explosion 1 24"/>
          <p:cNvSpPr/>
          <p:nvPr/>
        </p:nvSpPr>
        <p:spPr>
          <a:xfrm>
            <a:off x="5651500" y="4377790"/>
            <a:ext cx="914400" cy="91440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19002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29167E-6 2.96296E-6 L 0.04831 0.07546 " pathEditMode="relative" rAng="0" ptsTypes="AA">
                                      <p:cBhvr>
                                        <p:cTn id="10" dur="500" fill="hold"/>
                                        <p:tgtEl>
                                          <p:spTgt spid="6"/>
                                        </p:tgtEl>
                                        <p:attrNameLst>
                                          <p:attrName>ppt_x</p:attrName>
                                          <p:attrName>ppt_y</p:attrName>
                                        </p:attrNameLst>
                                      </p:cBhvr>
                                      <p:rCtr x="2409" y="377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4831 0.07546 L 0.05664 0.21805 " pathEditMode="relative" rAng="0" ptsTypes="AA">
                                      <p:cBhvr>
                                        <p:cTn id="14" dur="500" fill="hold"/>
                                        <p:tgtEl>
                                          <p:spTgt spid="6"/>
                                        </p:tgtEl>
                                        <p:attrNameLst>
                                          <p:attrName>ppt_x</p:attrName>
                                          <p:attrName>ppt_y</p:attrName>
                                        </p:attrNameLst>
                                      </p:cBhvr>
                                      <p:rCtr x="417" y="713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5664 0.21805 L 0.05664 0.46435 " pathEditMode="relative" rAng="0" ptsTypes="AA">
                                      <p:cBhvr>
                                        <p:cTn id="18" dur="500" fill="hold"/>
                                        <p:tgtEl>
                                          <p:spTgt spid="6"/>
                                        </p:tgtEl>
                                        <p:attrNameLst>
                                          <p:attrName>ppt_x</p:attrName>
                                          <p:attrName>ppt_y</p:attrName>
                                        </p:attrNameLst>
                                      </p:cBhvr>
                                      <p:rCtr x="0" y="12315"/>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1.66667E-6 -2.59259E-6 L -0.20416 0.16158 " pathEditMode="relative" rAng="0" ptsTypes="AA">
                                      <p:cBhvr>
                                        <p:cTn id="26" dur="500" fill="hold"/>
                                        <p:tgtEl>
                                          <p:spTgt spid="25"/>
                                        </p:tgtEl>
                                        <p:attrNameLst>
                                          <p:attrName>ppt_x</p:attrName>
                                          <p:attrName>ppt_y</p:attrName>
                                        </p:attrNameLst>
                                      </p:cBhvr>
                                      <p:rCtr x="-10208" y="8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88108"/>
            <a:ext cx="12192000" cy="7725508"/>
          </a:xfrm>
          <a:prstGeom prst="rect">
            <a:avLst/>
          </a:prstGeom>
        </p:spPr>
      </p:pic>
    </p:spTree>
    <p:extLst>
      <p:ext uri="{BB962C8B-B14F-4D97-AF65-F5344CB8AC3E}">
        <p14:creationId xmlns:p14="http://schemas.microsoft.com/office/powerpoint/2010/main" val="32667600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5500" y="1165225"/>
            <a:ext cx="10515600" cy="4351338"/>
          </a:xfrm>
        </p:spPr>
        <p:txBody>
          <a:bodyPr/>
          <a:lstStyle/>
          <a:p>
            <a:pPr marL="0" indent="0">
              <a:buNone/>
            </a:pPr>
            <a:r>
              <a:rPr lang="en-ZA" dirty="0" smtClean="0"/>
              <a:t>The timeouts and business data must share the same transaction</a:t>
            </a:r>
          </a:p>
          <a:p>
            <a:endParaRPr lang="en-ZA" dirty="0" smtClean="0"/>
          </a:p>
          <a:p>
            <a:endParaRPr lang="en-ZA" dirty="0" smtClean="0"/>
          </a:p>
          <a:p>
            <a:pPr marL="0" indent="0">
              <a:buNone/>
            </a:pPr>
            <a:r>
              <a:rPr lang="en-ZA" dirty="0" smtClean="0"/>
              <a:t>Must only be </a:t>
            </a:r>
            <a:r>
              <a:rPr lang="en-ZA" i="1" dirty="0" smtClean="0"/>
              <a:t>successfully</a:t>
            </a:r>
            <a:r>
              <a:rPr lang="en-ZA" dirty="0" smtClean="0"/>
              <a:t> processed exactly once</a:t>
            </a:r>
          </a:p>
          <a:p>
            <a:endParaRPr lang="en-ZA" dirty="0" smtClean="0"/>
          </a:p>
          <a:p>
            <a:endParaRPr lang="en-ZA" dirty="0" smtClean="0"/>
          </a:p>
          <a:p>
            <a:pPr marL="0" indent="0">
              <a:buNone/>
            </a:pPr>
            <a:r>
              <a:rPr lang="en-ZA" dirty="0" smtClean="0"/>
              <a:t>Must be able to be retried</a:t>
            </a:r>
            <a:endParaRPr lang="en-ZA" dirty="0"/>
          </a:p>
        </p:txBody>
      </p:sp>
    </p:spTree>
    <p:extLst>
      <p:ext uri="{BB962C8B-B14F-4D97-AF65-F5344CB8AC3E}">
        <p14:creationId xmlns:p14="http://schemas.microsoft.com/office/powerpoint/2010/main" val="389423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9249664"/>
          </a:xfrm>
          <a:prstGeom prst="rect">
            <a:avLst/>
          </a:prstGeom>
        </p:spPr>
      </p:pic>
      <p:sp>
        <p:nvSpPr>
          <p:cNvPr id="5" name="Title 4"/>
          <p:cNvSpPr>
            <a:spLocks noGrp="1"/>
          </p:cNvSpPr>
          <p:nvPr>
            <p:ph type="title"/>
          </p:nvPr>
        </p:nvSpPr>
        <p:spPr/>
        <p:txBody>
          <a:bodyPr/>
          <a:lstStyle/>
          <a:p>
            <a:endParaRPr lang="en-ZA"/>
          </a:p>
        </p:txBody>
      </p:sp>
    </p:spTree>
    <p:extLst>
      <p:ext uri="{BB962C8B-B14F-4D97-AF65-F5344CB8AC3E}">
        <p14:creationId xmlns:p14="http://schemas.microsoft.com/office/powerpoint/2010/main" val="3533954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481505"/>
            <a:ext cx="6039693" cy="6106377"/>
          </a:xfrm>
          <a:prstGeom prst="rect">
            <a:avLst/>
          </a:prstGeom>
        </p:spPr>
      </p:pic>
      <p:sp>
        <p:nvSpPr>
          <p:cNvPr id="4" name="Title 3"/>
          <p:cNvSpPr>
            <a:spLocks noGrp="1"/>
          </p:cNvSpPr>
          <p:nvPr>
            <p:ph type="title"/>
          </p:nvPr>
        </p:nvSpPr>
        <p:spPr/>
        <p:txBody>
          <a:bodyPr/>
          <a:lstStyle/>
          <a:p>
            <a:r>
              <a:rPr lang="en-ZA" dirty="0" err="1" smtClean="0"/>
              <a:t>Procrastionation</a:t>
            </a:r>
            <a:r>
              <a:rPr lang="en-ZA" dirty="0" smtClean="0"/>
              <a:t>:</a:t>
            </a:r>
            <a:endParaRPr lang="en-ZA" dirty="0"/>
          </a:p>
        </p:txBody>
      </p:sp>
      <p:sp>
        <p:nvSpPr>
          <p:cNvPr id="5" name="Content Placeholder 4"/>
          <p:cNvSpPr>
            <a:spLocks noGrp="1"/>
          </p:cNvSpPr>
          <p:nvPr>
            <p:ph sz="half" idx="2"/>
          </p:nvPr>
        </p:nvSpPr>
        <p:spPr>
          <a:xfrm>
            <a:off x="6172200" y="1825625"/>
            <a:ext cx="5181600" cy="4351338"/>
          </a:xfrm>
        </p:spPr>
        <p:txBody>
          <a:bodyPr/>
          <a:lstStyle/>
          <a:p>
            <a:pPr marL="0" indent="0">
              <a:buNone/>
            </a:pPr>
            <a:r>
              <a:rPr lang="en-ZA" dirty="0" smtClean="0"/>
              <a:t>noun – </a:t>
            </a:r>
          </a:p>
          <a:p>
            <a:pPr marL="0" indent="0">
              <a:buNone/>
            </a:pPr>
            <a:endParaRPr lang="en-ZA" dirty="0"/>
          </a:p>
          <a:p>
            <a:pPr marL="0" indent="0">
              <a:buNone/>
            </a:pPr>
            <a:r>
              <a:rPr lang="en-GB" i="1" dirty="0" smtClean="0"/>
              <a:t>A </a:t>
            </a:r>
            <a:r>
              <a:rPr lang="en-GB" b="1" i="1" dirty="0"/>
              <a:t>putting off</a:t>
            </a:r>
            <a:r>
              <a:rPr lang="en-GB" i="1" dirty="0"/>
              <a:t> to a future time; delay; dilatoriness</a:t>
            </a:r>
            <a:endParaRPr lang="en-ZA" i="1" dirty="0"/>
          </a:p>
        </p:txBody>
      </p:sp>
      <p:cxnSp>
        <p:nvCxnSpPr>
          <p:cNvPr id="9" name="Straight Connector 8"/>
          <p:cNvCxnSpPr/>
          <p:nvPr/>
        </p:nvCxnSpPr>
        <p:spPr>
          <a:xfrm>
            <a:off x="7273159" y="3478923"/>
            <a:ext cx="1902372" cy="0"/>
          </a:xfrm>
          <a:prstGeom prst="line">
            <a:avLst/>
          </a:prstGeom>
          <a:ln w="571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9627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29560" y="2160588"/>
            <a:ext cx="7436651" cy="3693319"/>
          </a:xfrm>
          <a:prstGeom prst="rect">
            <a:avLst/>
          </a:prstGeom>
          <a:solidFill>
            <a:schemeClr val="bg1"/>
          </a:solidFill>
          <a:ln>
            <a:solidFill>
              <a:schemeClr val="tx1"/>
            </a:solidFill>
          </a:ln>
        </p:spPr>
        <p:txBody>
          <a:bodyPr wrap="none" rtlCol="0">
            <a:spAutoFit/>
          </a:bodyPr>
          <a:lstStyle/>
          <a:p>
            <a:r>
              <a:rPr lang="en-ZA" dirty="0">
                <a:solidFill>
                  <a:srgbClr val="0000FF"/>
                </a:solidFill>
                <a:latin typeface="Cascadia Mono" panose="020B0609020000020004" pitchFamily="49" charset="0"/>
              </a:rPr>
              <a:t>void</a:t>
            </a:r>
            <a:r>
              <a:rPr lang="en-ZA" dirty="0" smtClean="0">
                <a:solidFill>
                  <a:srgbClr val="27816E"/>
                </a:solidFill>
                <a:latin typeface="Cascadia Mono" panose="020B0609020000020004" pitchFamily="49" charset="0"/>
              </a:rPr>
              <a:t> </a:t>
            </a:r>
            <a:r>
              <a:rPr lang="en-ZA" dirty="0" err="1">
                <a:solidFill>
                  <a:srgbClr val="000000"/>
                </a:solidFill>
                <a:latin typeface="Cascadia Mono" panose="020B0609020000020004" pitchFamily="49" charset="0"/>
              </a:rPr>
              <a:t>UpdateCustomerStatus</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a:t>
            </a:r>
          </a:p>
          <a:p>
            <a:r>
              <a:rPr lang="en-ZA" dirty="0" smtClean="0">
                <a:solidFill>
                  <a:srgbClr val="27816E"/>
                </a:solidFill>
                <a:latin typeface="Cascadia Mono" panose="020B0609020000020004" pitchFamily="49" charset="0"/>
              </a:rPr>
              <a:t>    </a:t>
            </a:r>
            <a:r>
              <a:rPr lang="en-ZA" dirty="0" err="1" smtClean="0">
                <a:solidFill>
                  <a:srgbClr val="27816E"/>
                </a:solidFill>
                <a:latin typeface="Cascadia Mono" panose="020B0609020000020004" pitchFamily="49" charset="0"/>
              </a:rPr>
              <a:t>DateTime</a:t>
            </a:r>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cutoff</a:t>
            </a:r>
            <a:r>
              <a:rPr lang="en-ZA" dirty="0">
                <a:solidFill>
                  <a:srgbClr val="000000"/>
                </a:solidFill>
                <a:latin typeface="Cascadia Mono" panose="020B0609020000020004" pitchFamily="49" charset="0"/>
              </a:rPr>
              <a:t> = </a:t>
            </a:r>
            <a:r>
              <a:rPr lang="en-ZA" dirty="0" err="1">
                <a:solidFill>
                  <a:srgbClr val="27816E"/>
                </a:solidFill>
                <a:latin typeface="Cascadia Mono" panose="020B0609020000020004" pitchFamily="49" charset="0"/>
              </a:rPr>
              <a:t>DateTime</a:t>
            </a:r>
            <a:r>
              <a:rPr lang="en-ZA" dirty="0" err="1">
                <a:solidFill>
                  <a:srgbClr val="000000"/>
                </a:solidFill>
                <a:latin typeface="Cascadia Mono" panose="020B0609020000020004" pitchFamily="49" charset="0"/>
              </a:rPr>
              <a:t>.Today.AddDays</a:t>
            </a:r>
            <a:r>
              <a:rPr lang="en-ZA" dirty="0">
                <a:solidFill>
                  <a:srgbClr val="000000"/>
                </a:solidFill>
                <a:latin typeface="Cascadia Mono" panose="020B0609020000020004" pitchFamily="49" charset="0"/>
              </a:rPr>
              <a:t>(-365</a:t>
            </a:r>
            <a:r>
              <a:rPr lang="en-ZA" dirty="0" smtClean="0">
                <a:solidFill>
                  <a:srgbClr val="000000"/>
                </a:solidFill>
                <a:latin typeface="Cascadia Mono" panose="020B0609020000020004" pitchFamily="49" charset="0"/>
              </a:rPr>
              <a:t>); </a:t>
            </a:r>
            <a:endParaRPr lang="en-ZA" dirty="0">
              <a:solidFill>
                <a:srgbClr val="000000"/>
              </a:solidFill>
              <a:latin typeface="Cascadia Mono" panose="020B0609020000020004" pitchFamily="49" charset="0"/>
            </a:endParaRPr>
          </a:p>
          <a:p>
            <a:endParaRPr lang="en-ZA" dirty="0">
              <a:solidFill>
                <a:srgbClr val="000000"/>
              </a:solidFill>
              <a:latin typeface="Cascadia Mono" panose="020B0609020000020004" pitchFamily="49" charset="0"/>
            </a:endParaRP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foreach</a:t>
            </a:r>
            <a:r>
              <a:rPr lang="en-ZA" dirty="0" smtClean="0">
                <a:solidFill>
                  <a:srgbClr val="0000FF"/>
                </a:solidFill>
                <a:latin typeface="Cascadia Mono" panose="020B0609020000020004" pitchFamily="49" charset="0"/>
              </a:rPr>
              <a:t> </a:t>
            </a:r>
            <a:r>
              <a:rPr lang="en-ZA" dirty="0" smtClean="0">
                <a:solidFill>
                  <a:srgbClr val="000000"/>
                </a:solidFill>
                <a:latin typeface="Cascadia Mono" panose="020B0609020000020004" pitchFamily="49" charset="0"/>
              </a:rPr>
              <a:t>(</a:t>
            </a:r>
            <a:r>
              <a:rPr lang="en-ZA" dirty="0" err="1">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customer in customers)</a:t>
            </a:r>
          </a:p>
          <a:p>
            <a:r>
              <a:rPr lang="en-ZA" dirty="0" smtClean="0">
                <a:solidFill>
                  <a:srgbClr val="000000"/>
                </a:solidFill>
                <a:latin typeface="Cascadia Mono" panose="020B0609020000020004" pitchFamily="49" charset="0"/>
              </a:rPr>
              <a:t>    {</a:t>
            </a:r>
          </a:p>
          <a:p>
            <a:r>
              <a:rPr lang="en-ZA" dirty="0" smtClean="0">
                <a:solidFill>
                  <a:srgbClr val="000000"/>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rentalTotal</a:t>
            </a:r>
            <a:r>
              <a:rPr lang="en-ZA" dirty="0" smtClean="0">
                <a:solidFill>
                  <a:srgbClr val="000000"/>
                </a:solidFill>
                <a:latin typeface="Cascadia Mono" panose="020B0609020000020004" pitchFamily="49" charset="0"/>
              </a:rPr>
              <a:t> </a:t>
            </a:r>
            <a:r>
              <a:rPr lang="en-ZA" dirty="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customer.Rentals</a:t>
            </a:r>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.Where(r </a:t>
            </a:r>
            <a:r>
              <a:rPr lang="en-ZA" dirty="0">
                <a:solidFill>
                  <a:srgbClr val="000000"/>
                </a:solidFill>
                <a:latin typeface="Cascadia Mono" panose="020B0609020000020004" pitchFamily="49" charset="0"/>
              </a:rPr>
              <a:t>=&gt; </a:t>
            </a:r>
            <a:r>
              <a:rPr lang="en-ZA" dirty="0" err="1" smtClean="0">
                <a:solidFill>
                  <a:srgbClr val="000000"/>
                </a:solidFill>
                <a:latin typeface="Cascadia Mono" panose="020B0609020000020004" pitchFamily="49" charset="0"/>
              </a:rPr>
              <a:t>r.RentalDate</a:t>
            </a:r>
            <a:r>
              <a:rPr lang="en-ZA" dirty="0" smtClean="0">
                <a:solidFill>
                  <a:srgbClr val="000000"/>
                </a:solidFill>
                <a:latin typeface="Cascadia Mono" panose="020B0609020000020004" pitchFamily="49" charset="0"/>
              </a:rPr>
              <a:t> </a:t>
            </a:r>
            <a:r>
              <a:rPr lang="en-ZA" dirty="0">
                <a:solidFill>
                  <a:srgbClr val="000000"/>
                </a:solidFill>
                <a:latin typeface="Cascadia Mono" panose="020B0609020000020004" pitchFamily="49" charset="0"/>
              </a:rPr>
              <a:t>&gt; </a:t>
            </a:r>
            <a:r>
              <a:rPr lang="en-ZA" dirty="0" err="1" smtClean="0">
                <a:solidFill>
                  <a:srgbClr val="000000"/>
                </a:solidFill>
                <a:latin typeface="Cascadia Mono" panose="020B0609020000020004" pitchFamily="49" charset="0"/>
              </a:rPr>
              <a:t>cutoff</a:t>
            </a:r>
            <a:r>
              <a:rPr lang="en-ZA" dirty="0" smtClean="0">
                <a:solidFill>
                  <a:srgbClr val="000000"/>
                </a:solidFill>
                <a:latin typeface="Cascadia Mono" panose="020B0609020000020004" pitchFamily="49" charset="0"/>
              </a:rPr>
              <a:t>)</a:t>
            </a:r>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.Sum(rental </a:t>
            </a:r>
            <a:r>
              <a:rPr lang="en-ZA" dirty="0">
                <a:solidFill>
                  <a:srgbClr val="000000"/>
                </a:solidFill>
                <a:latin typeface="Cascadia Mono" panose="020B0609020000020004" pitchFamily="49" charset="0"/>
              </a:rPr>
              <a:t>=&gt; </a:t>
            </a:r>
            <a:r>
              <a:rPr lang="en-ZA" dirty="0" err="1" smtClean="0">
                <a:solidFill>
                  <a:srgbClr val="000000"/>
                </a:solidFill>
                <a:latin typeface="Cascadia Mono" panose="020B0609020000020004" pitchFamily="49" charset="0"/>
              </a:rPr>
              <a:t>rental.TotalCost</a:t>
            </a:r>
            <a:r>
              <a:rPr lang="en-ZA" dirty="0" smtClean="0">
                <a:solidFill>
                  <a:srgbClr val="000000"/>
                </a:solidFill>
                <a:latin typeface="Cascadia Mono" panose="020B0609020000020004" pitchFamily="49" charset="0"/>
              </a:rPr>
              <a:t>);</a:t>
            </a: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customer.Preferred</a:t>
            </a:r>
            <a:r>
              <a:rPr lang="en-ZA" dirty="0" smtClean="0">
                <a:solidFill>
                  <a:srgbClr val="000000"/>
                </a:solidFill>
                <a:latin typeface="Cascadia Mono" panose="020B0609020000020004" pitchFamily="49" charset="0"/>
              </a:rPr>
              <a:t> = </a:t>
            </a:r>
            <a:r>
              <a:rPr lang="en-ZA" dirty="0" err="1" smtClean="0">
                <a:solidFill>
                  <a:srgbClr val="000000"/>
                </a:solidFill>
                <a:latin typeface="Cascadia Mono" panose="020B0609020000020004" pitchFamily="49" charset="0"/>
              </a:rPr>
              <a:t>rentalTotal</a:t>
            </a:r>
            <a:r>
              <a:rPr lang="en-ZA" dirty="0" smtClean="0">
                <a:solidFill>
                  <a:srgbClr val="000000"/>
                </a:solidFill>
                <a:latin typeface="Cascadia Mono" panose="020B0609020000020004" pitchFamily="49" charset="0"/>
              </a:rPr>
              <a:t> </a:t>
            </a:r>
            <a:r>
              <a:rPr lang="en-ZA" dirty="0">
                <a:solidFill>
                  <a:srgbClr val="000000"/>
                </a:solidFill>
                <a:latin typeface="Cascadia Mono" panose="020B0609020000020004" pitchFamily="49" charset="0"/>
              </a:rPr>
              <a:t>&gt;= </a:t>
            </a:r>
            <a:r>
              <a:rPr lang="en-ZA" dirty="0" smtClean="0">
                <a:solidFill>
                  <a:srgbClr val="000000"/>
                </a:solidFill>
                <a:latin typeface="Cascadia Mono" panose="020B0609020000020004" pitchFamily="49" charset="0"/>
              </a:rPr>
              <a:t>5000;</a:t>
            </a:r>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p>
          <a:p>
            <a:r>
              <a:rPr lang="en-ZA" dirty="0">
                <a:solidFill>
                  <a:srgbClr val="000000"/>
                </a:solidFill>
                <a:latin typeface="Cascadia Mono" panose="020B0609020000020004" pitchFamily="49" charset="0"/>
              </a:rPr>
              <a:t>}</a:t>
            </a:r>
            <a:endParaRPr lang="en-ZA" dirty="0" smtClean="0">
              <a:solidFill>
                <a:srgbClr val="000000"/>
              </a:solidFill>
              <a:latin typeface="Cascadia Mono" panose="020B0609020000020004" pitchFamily="49" charset="0"/>
            </a:endParaRPr>
          </a:p>
        </p:txBody>
      </p:sp>
      <p:sp>
        <p:nvSpPr>
          <p:cNvPr id="8" name="Title 1"/>
          <p:cNvSpPr>
            <a:spLocks noGrp="1"/>
          </p:cNvSpPr>
          <p:nvPr>
            <p:ph type="title"/>
          </p:nvPr>
        </p:nvSpPr>
        <p:spPr>
          <a:xfrm>
            <a:off x="838200" y="365125"/>
            <a:ext cx="10515600" cy="1325563"/>
          </a:xfrm>
        </p:spPr>
        <p:txBody>
          <a:bodyPr/>
          <a:lstStyle/>
          <a:p>
            <a:r>
              <a:rPr lang="en-ZA" dirty="0" smtClean="0"/>
              <a:t>Customer status – Lazy, pre, or pro?</a:t>
            </a:r>
            <a:endParaRPr lang="en-ZA" dirty="0"/>
          </a:p>
        </p:txBody>
      </p:sp>
    </p:spTree>
    <p:extLst>
      <p:ext uri="{BB962C8B-B14F-4D97-AF65-F5344CB8AC3E}">
        <p14:creationId xmlns:p14="http://schemas.microsoft.com/office/powerpoint/2010/main" val="652745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27315" y="1741488"/>
            <a:ext cx="7157729" cy="3416320"/>
          </a:xfrm>
          <a:prstGeom prst="rect">
            <a:avLst/>
          </a:prstGeom>
          <a:solidFill>
            <a:schemeClr val="bg1"/>
          </a:solidFill>
          <a:ln>
            <a:solidFill>
              <a:schemeClr val="tx1"/>
            </a:solidFill>
          </a:ln>
        </p:spPr>
        <p:txBody>
          <a:bodyPr wrap="none" rtlCol="0">
            <a:spAutoFit/>
          </a:bodyPr>
          <a:lstStyle/>
          <a:p>
            <a:r>
              <a:rPr lang="en-ZA" dirty="0" smtClean="0">
                <a:solidFill>
                  <a:srgbClr val="0000FF"/>
                </a:solidFill>
                <a:latin typeface="Cascadia Mono" panose="020B0609020000020004" pitchFamily="49" charset="0"/>
              </a:rPr>
              <a:t>void </a:t>
            </a:r>
            <a:r>
              <a:rPr lang="en-ZA" dirty="0" smtClean="0">
                <a:solidFill>
                  <a:srgbClr val="000000"/>
                </a:solidFill>
                <a:latin typeface="Cascadia Mono" panose="020B0609020000020004" pitchFamily="49" charset="0"/>
              </a:rPr>
              <a:t>Handle(</a:t>
            </a:r>
            <a:r>
              <a:rPr lang="en-ZA" dirty="0" err="1" smtClean="0">
                <a:solidFill>
                  <a:srgbClr val="27816E"/>
                </a:solidFill>
                <a:latin typeface="Cascadia Mono" panose="020B0609020000020004" pitchFamily="49" charset="0"/>
              </a:rPr>
              <a:t>RentalPlaced</a:t>
            </a:r>
            <a:r>
              <a:rPr lang="en-ZA" dirty="0" smtClean="0">
                <a:solidFill>
                  <a:srgbClr val="000000"/>
                </a:solidFill>
                <a:latin typeface="Cascadia Mono" panose="020B0609020000020004" pitchFamily="49" charset="0"/>
              </a:rPr>
              <a:t> rental)</a:t>
            </a:r>
          </a:p>
          <a:p>
            <a:r>
              <a:rPr lang="en-ZA" dirty="0" smtClean="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customer = </a:t>
            </a:r>
            <a:r>
              <a:rPr lang="en-ZA" dirty="0" err="1" smtClean="0">
                <a:solidFill>
                  <a:srgbClr val="000000"/>
                </a:solidFill>
                <a:latin typeface="Cascadia Mono" panose="020B0609020000020004" pitchFamily="49" charset="0"/>
              </a:rPr>
              <a:t>GetCustomer</a:t>
            </a:r>
            <a:r>
              <a:rPr lang="en-ZA" dirty="0" smtClean="0">
                <a:solidFill>
                  <a:srgbClr val="000000"/>
                </a:solidFill>
                <a:latin typeface="Cascadia Mono" panose="020B0609020000020004" pitchFamily="49" charset="0"/>
              </a:rPr>
              <a:t>(</a:t>
            </a:r>
            <a:r>
              <a:rPr lang="en-ZA" dirty="0" err="1" smtClean="0">
                <a:solidFill>
                  <a:srgbClr val="000000"/>
                </a:solidFill>
                <a:latin typeface="Cascadia Mono" panose="020B0609020000020004" pitchFamily="49" charset="0"/>
              </a:rPr>
              <a:t>rental.CustomerId</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rentalTotal</a:t>
            </a:r>
            <a:r>
              <a:rPr lang="en-ZA" dirty="0" smtClean="0">
                <a:solidFill>
                  <a:srgbClr val="000000"/>
                </a:solidFill>
                <a:latin typeface="Cascadia Mono" panose="020B0609020000020004" pitchFamily="49" charset="0"/>
              </a:rPr>
              <a:t> </a:t>
            </a:r>
            <a:r>
              <a:rPr lang="en-ZA" dirty="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customer.Rentals</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Where(r </a:t>
            </a:r>
            <a:r>
              <a:rPr lang="en-ZA" dirty="0">
                <a:solidFill>
                  <a:srgbClr val="000000"/>
                </a:solidFill>
                <a:latin typeface="Cascadia Mono" panose="020B0609020000020004" pitchFamily="49" charset="0"/>
              </a:rPr>
              <a:t>=&gt; </a:t>
            </a:r>
            <a:r>
              <a:rPr lang="en-ZA" dirty="0" err="1" smtClean="0">
                <a:solidFill>
                  <a:srgbClr val="000000"/>
                </a:solidFill>
                <a:latin typeface="Cascadia Mono" panose="020B0609020000020004" pitchFamily="49" charset="0"/>
              </a:rPr>
              <a:t>r.RentalDate</a:t>
            </a:r>
            <a:r>
              <a:rPr lang="en-ZA" dirty="0" smtClean="0">
                <a:solidFill>
                  <a:srgbClr val="000000"/>
                </a:solidFill>
                <a:latin typeface="Cascadia Mono" panose="020B0609020000020004" pitchFamily="49" charset="0"/>
              </a:rPr>
              <a:t> </a:t>
            </a:r>
            <a:r>
              <a:rPr lang="en-ZA" dirty="0">
                <a:solidFill>
                  <a:srgbClr val="000000"/>
                </a:solidFill>
                <a:latin typeface="Cascadia Mono" panose="020B0609020000020004" pitchFamily="49" charset="0"/>
              </a:rPr>
              <a:t>&gt; </a:t>
            </a:r>
            <a:r>
              <a:rPr lang="en-ZA" dirty="0" err="1">
                <a:solidFill>
                  <a:srgbClr val="000000"/>
                </a:solidFill>
                <a:latin typeface="Cascadia Mono" panose="020B0609020000020004" pitchFamily="49" charset="0"/>
              </a:rPr>
              <a:t>cutoff</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Sum(rental </a:t>
            </a:r>
            <a:r>
              <a:rPr lang="en-ZA" dirty="0">
                <a:solidFill>
                  <a:srgbClr val="000000"/>
                </a:solidFill>
                <a:latin typeface="Cascadia Mono" panose="020B0609020000020004" pitchFamily="49" charset="0"/>
              </a:rPr>
              <a:t>=&gt; </a:t>
            </a:r>
            <a:r>
              <a:rPr lang="en-ZA" dirty="0" err="1" smtClean="0">
                <a:solidFill>
                  <a:srgbClr val="000000"/>
                </a:solidFill>
                <a:latin typeface="Cascadia Mono" panose="020B0609020000020004" pitchFamily="49" charset="0"/>
              </a:rPr>
              <a:t>rental.RentalValue</a:t>
            </a:r>
            <a:r>
              <a:rPr lang="en-ZA" dirty="0">
                <a:solidFill>
                  <a:srgbClr val="000000"/>
                </a:solidFill>
                <a:latin typeface="Cascadia Mono" panose="020B0609020000020004" pitchFamily="49" charset="0"/>
              </a:rPr>
              <a:t>);</a:t>
            </a: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customer.Preferred</a:t>
            </a:r>
            <a:r>
              <a:rPr lang="en-ZA" dirty="0">
                <a:solidFill>
                  <a:srgbClr val="000000"/>
                </a:solidFill>
                <a:latin typeface="Cascadia Mono" panose="020B0609020000020004" pitchFamily="49" charset="0"/>
              </a:rPr>
              <a:t> = </a:t>
            </a:r>
            <a:r>
              <a:rPr lang="en-ZA" dirty="0" err="1" smtClean="0">
                <a:solidFill>
                  <a:srgbClr val="000000"/>
                </a:solidFill>
                <a:latin typeface="Cascadia Mono" panose="020B0609020000020004" pitchFamily="49" charset="0"/>
              </a:rPr>
              <a:t>rentalTotal</a:t>
            </a:r>
            <a:r>
              <a:rPr lang="en-ZA" dirty="0" smtClean="0">
                <a:solidFill>
                  <a:srgbClr val="000000"/>
                </a:solidFill>
                <a:latin typeface="Cascadia Mono" panose="020B0609020000020004" pitchFamily="49" charset="0"/>
              </a:rPr>
              <a:t> </a:t>
            </a:r>
            <a:r>
              <a:rPr lang="en-ZA" dirty="0">
                <a:solidFill>
                  <a:srgbClr val="000000"/>
                </a:solidFill>
                <a:latin typeface="Cascadia Mono" panose="020B0609020000020004" pitchFamily="49" charset="0"/>
              </a:rPr>
              <a:t>&gt;= 5000;</a:t>
            </a:r>
          </a:p>
          <a:p>
            <a:endParaRPr lang="en-ZA"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[…snip…] </a:t>
            </a:r>
            <a:r>
              <a:rPr lang="en-ZA" dirty="0">
                <a:solidFill>
                  <a:srgbClr val="008000"/>
                </a:solidFill>
                <a:latin typeface="Cascadia Mono" panose="020B0609020000020004" pitchFamily="49" charset="0"/>
              </a:rPr>
              <a:t>// do the rest of the </a:t>
            </a:r>
            <a:r>
              <a:rPr lang="en-ZA" dirty="0" smtClean="0">
                <a:solidFill>
                  <a:srgbClr val="008000"/>
                </a:solidFill>
                <a:latin typeface="Cascadia Mono" panose="020B0609020000020004" pitchFamily="49" charset="0"/>
              </a:rPr>
              <a:t>rental</a:t>
            </a:r>
            <a:endParaRPr lang="en-ZA" dirty="0">
              <a:solidFill>
                <a:srgbClr val="008000"/>
              </a:solidFill>
              <a:latin typeface="Cascadia Mono" panose="020B0609020000020004" pitchFamily="49" charset="0"/>
            </a:endParaRPr>
          </a:p>
          <a:p>
            <a:r>
              <a:rPr lang="en-ZA" dirty="0" smtClean="0">
                <a:solidFill>
                  <a:srgbClr val="000000"/>
                </a:solidFill>
                <a:latin typeface="Cascadia Mono" panose="020B0609020000020004" pitchFamily="49" charset="0"/>
              </a:rPr>
              <a:t>}</a:t>
            </a:r>
          </a:p>
        </p:txBody>
      </p:sp>
      <p:sp>
        <p:nvSpPr>
          <p:cNvPr id="6" name="Title 1"/>
          <p:cNvSpPr>
            <a:spLocks noGrp="1"/>
          </p:cNvSpPr>
          <p:nvPr>
            <p:ph type="title"/>
          </p:nvPr>
        </p:nvSpPr>
        <p:spPr>
          <a:xfrm>
            <a:off x="838200" y="365125"/>
            <a:ext cx="10515600" cy="1325563"/>
          </a:xfrm>
        </p:spPr>
        <p:txBody>
          <a:bodyPr/>
          <a:lstStyle/>
          <a:p>
            <a:r>
              <a:rPr lang="en-ZA" dirty="0" err="1" smtClean="0"/>
              <a:t>Precrastinated</a:t>
            </a:r>
            <a:r>
              <a:rPr lang="en-ZA" dirty="0" smtClean="0"/>
              <a:t> version</a:t>
            </a:r>
            <a:endParaRPr lang="en-ZA" dirty="0"/>
          </a:p>
        </p:txBody>
      </p:sp>
    </p:spTree>
    <p:extLst>
      <p:ext uri="{BB962C8B-B14F-4D97-AF65-F5344CB8AC3E}">
        <p14:creationId xmlns:p14="http://schemas.microsoft.com/office/powerpoint/2010/main" val="1942027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14883" y="2326246"/>
            <a:ext cx="9935733" cy="1569660"/>
          </a:xfrm>
          <a:prstGeom prst="rect">
            <a:avLst/>
          </a:prstGeom>
          <a:solidFill>
            <a:schemeClr val="bg1"/>
          </a:solidFill>
          <a:ln>
            <a:solidFill>
              <a:schemeClr val="tx1"/>
            </a:solidFill>
          </a:ln>
        </p:spPr>
        <p:txBody>
          <a:bodyPr wrap="none" rtlCol="0">
            <a:spAutoFit/>
          </a:bodyPr>
          <a:lstStyle/>
          <a:p>
            <a:r>
              <a:rPr lang="en-ZA" sz="1600" dirty="0" err="1" smtClean="0">
                <a:solidFill>
                  <a:srgbClr val="0000FF"/>
                </a:solidFill>
                <a:latin typeface="Cascadia Mono" panose="020B0609020000020004" pitchFamily="49" charset="0"/>
              </a:rPr>
              <a:t>foreach</a:t>
            </a:r>
            <a:r>
              <a:rPr lang="en-ZA" sz="1600" dirty="0" smtClean="0">
                <a:solidFill>
                  <a:srgbClr val="0000FF"/>
                </a:solidFill>
                <a:latin typeface="Cascadia Mono" panose="020B0609020000020004" pitchFamily="49" charset="0"/>
              </a:rPr>
              <a:t> </a:t>
            </a:r>
            <a:r>
              <a:rPr lang="en-ZA" sz="1600" dirty="0" smtClean="0">
                <a:solidFill>
                  <a:srgbClr val="000000"/>
                </a:solidFill>
                <a:latin typeface="Cascadia Mono" panose="020B0609020000020004" pitchFamily="49" charset="0"/>
              </a:rPr>
              <a:t>(</a:t>
            </a:r>
            <a:r>
              <a:rPr lang="en-ZA" sz="1600" dirty="0" err="1">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customer in customers)</a:t>
            </a:r>
          </a:p>
          <a:p>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err="1">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invoiceFileLocation</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GenerateInvoice</a:t>
            </a:r>
            <a:r>
              <a:rPr lang="en-ZA" sz="1600" dirty="0" smtClean="0">
                <a:solidFill>
                  <a:srgbClr val="000000"/>
                </a:solidFill>
                <a:latin typeface="Cascadia Mono" panose="020B0609020000020004" pitchFamily="49" charset="0"/>
              </a:rPr>
              <a:t>(customer, </a:t>
            </a:r>
            <a:r>
              <a:rPr lang="en-ZA" sz="1600" dirty="0" err="1" smtClean="0">
                <a:solidFill>
                  <a:srgbClr val="27816E"/>
                </a:solidFill>
                <a:latin typeface="Cascadia Mono" panose="020B0609020000020004" pitchFamily="49" charset="0"/>
              </a:rPr>
              <a:t>DateTime</a:t>
            </a:r>
            <a:r>
              <a:rPr lang="en-ZA" sz="1600" dirty="0" err="1" smtClean="0">
                <a:solidFill>
                  <a:srgbClr val="000000"/>
                </a:solidFill>
                <a:latin typeface="Cascadia Mono" panose="020B0609020000020004" pitchFamily="49" charset="0"/>
              </a:rPr>
              <a:t>.Today.Month</a:t>
            </a:r>
            <a:r>
              <a:rPr lang="en-ZA" sz="1600" dirty="0" smtClean="0">
                <a:solidFill>
                  <a:srgbClr val="000000"/>
                </a:solidFill>
                <a:latin typeface="Cascadia Mono" panose="020B0609020000020004" pitchFamily="49" charset="0"/>
              </a:rPr>
              <a:t>); </a:t>
            </a:r>
          </a:p>
          <a:p>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EmailFile</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invoiceFileLocation</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customer.EmailAddress</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p>
        </p:txBody>
      </p:sp>
      <p:sp>
        <p:nvSpPr>
          <p:cNvPr id="9" name="Title 1"/>
          <p:cNvSpPr>
            <a:spLocks noGrp="1"/>
          </p:cNvSpPr>
          <p:nvPr>
            <p:ph type="title"/>
          </p:nvPr>
        </p:nvSpPr>
        <p:spPr>
          <a:xfrm>
            <a:off x="838200" y="365125"/>
            <a:ext cx="10515600" cy="1325563"/>
          </a:xfrm>
        </p:spPr>
        <p:txBody>
          <a:bodyPr/>
          <a:lstStyle/>
          <a:p>
            <a:r>
              <a:rPr lang="en-ZA" dirty="0" smtClean="0"/>
              <a:t>Monthly Invoices</a:t>
            </a:r>
            <a:endParaRPr lang="en-ZA" dirty="0"/>
          </a:p>
        </p:txBody>
      </p:sp>
    </p:spTree>
    <p:extLst>
      <p:ext uri="{BB962C8B-B14F-4D97-AF65-F5344CB8AC3E}">
        <p14:creationId xmlns:p14="http://schemas.microsoft.com/office/powerpoint/2010/main" val="41905550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59114" y="917104"/>
            <a:ext cx="5474576" cy="1815882"/>
          </a:xfrm>
          <a:prstGeom prst="rect">
            <a:avLst/>
          </a:prstGeom>
          <a:solidFill>
            <a:schemeClr val="bg1"/>
          </a:solidFill>
          <a:ln>
            <a:solidFill>
              <a:schemeClr val="tx1"/>
            </a:solidFill>
          </a:ln>
        </p:spPr>
        <p:txBody>
          <a:bodyPr wrap="none" rtlCol="0">
            <a:spAutoFit/>
          </a:bodyPr>
          <a:lstStyle/>
          <a:p>
            <a:r>
              <a:rPr lang="en-ZA" sz="1600" dirty="0" smtClean="0">
                <a:solidFill>
                  <a:srgbClr val="0000FF"/>
                </a:solidFill>
                <a:latin typeface="Cascadia Mono" panose="020B0609020000020004" pitchFamily="49" charset="0"/>
              </a:rPr>
              <a:t>void </a:t>
            </a:r>
            <a:r>
              <a:rPr lang="en-ZA" sz="1600" dirty="0" smtClean="0">
                <a:solidFill>
                  <a:srgbClr val="000000"/>
                </a:solidFill>
                <a:latin typeface="Cascadia Mono" panose="020B0609020000020004" pitchFamily="49" charset="0"/>
              </a:rPr>
              <a:t>Handle(</a:t>
            </a:r>
            <a:r>
              <a:rPr lang="en-ZA" sz="1600" dirty="0" err="1" smtClean="0">
                <a:solidFill>
                  <a:srgbClr val="27816E"/>
                </a:solidFill>
                <a:latin typeface="Cascadia Mono" panose="020B0609020000020004" pitchFamily="49" charset="0"/>
              </a:rPr>
              <a:t>CustomerRegistered</a:t>
            </a:r>
            <a:r>
              <a:rPr lang="en-ZA" sz="1600" dirty="0" smtClean="0">
                <a:solidFill>
                  <a:srgbClr val="000000"/>
                </a:solidFill>
                <a:latin typeface="Cascadia Mono" panose="020B0609020000020004" pitchFamily="49" charset="0"/>
              </a:rPr>
              <a:t> customer)</a:t>
            </a:r>
          </a:p>
          <a:p>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RequestTimeout</a:t>
            </a:r>
            <a:r>
              <a:rPr lang="en-ZA" sz="1600" dirty="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new</a:t>
            </a:r>
            <a:r>
              <a:rPr lang="en-ZA" sz="1600" dirty="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SendMonthlyInvoice</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customer.Id</a:t>
            </a:r>
            <a:r>
              <a:rPr lang="en-ZA" sz="1600" dirty="0" smtClean="0">
                <a:solidFill>
                  <a:srgbClr val="000000"/>
                </a:solidFill>
                <a:latin typeface="Cascadia Mono" panose="020B0609020000020004" pitchFamily="49" charset="0"/>
              </a:rPr>
              <a:t>),</a:t>
            </a:r>
            <a:endParaRPr lang="en-ZA"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DateTime</a:t>
            </a:r>
            <a:r>
              <a:rPr lang="en-ZA" sz="1600" dirty="0" err="1" smtClean="0">
                <a:solidFill>
                  <a:srgbClr val="000000"/>
                </a:solidFill>
                <a:latin typeface="Cascadia Mono" panose="020B0609020000020004" pitchFamily="49" charset="0"/>
              </a:rPr>
              <a:t>.UtcNow.AtMonthEnd</a:t>
            </a:r>
            <a:r>
              <a:rPr lang="en-ZA" sz="1600" dirty="0" smtClean="0">
                <a:solidFill>
                  <a:srgbClr val="000000"/>
                </a:solidFill>
                <a:latin typeface="Cascadia Mono" panose="020B0609020000020004" pitchFamily="49" charset="0"/>
              </a:rPr>
              <a:t>()</a:t>
            </a:r>
            <a:endParaRPr lang="en-ZA"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p>
        </p:txBody>
      </p:sp>
      <p:sp>
        <p:nvSpPr>
          <p:cNvPr id="7" name="TextBox 6"/>
          <p:cNvSpPr txBox="1"/>
          <p:nvPr/>
        </p:nvSpPr>
        <p:spPr>
          <a:xfrm>
            <a:off x="1415285" y="3730298"/>
            <a:ext cx="9562233" cy="1815882"/>
          </a:xfrm>
          <a:prstGeom prst="rect">
            <a:avLst/>
          </a:prstGeom>
          <a:solidFill>
            <a:schemeClr val="bg1"/>
          </a:solidFill>
          <a:ln>
            <a:solidFill>
              <a:schemeClr val="tx1"/>
            </a:solidFill>
          </a:ln>
        </p:spPr>
        <p:txBody>
          <a:bodyPr wrap="none" rtlCol="0">
            <a:spAutoFit/>
          </a:bodyPr>
          <a:lstStyle/>
          <a:p>
            <a:r>
              <a:rPr lang="en-ZA" sz="1600" dirty="0" smtClean="0">
                <a:solidFill>
                  <a:srgbClr val="0000FF"/>
                </a:solidFill>
                <a:latin typeface="Cascadia Mono" panose="020B0609020000020004" pitchFamily="49" charset="0"/>
              </a:rPr>
              <a:t>void </a:t>
            </a:r>
            <a:r>
              <a:rPr lang="en-ZA" sz="1600" dirty="0" smtClean="0">
                <a:solidFill>
                  <a:srgbClr val="000000"/>
                </a:solidFill>
                <a:latin typeface="Cascadia Mono" panose="020B0609020000020004" pitchFamily="49" charset="0"/>
              </a:rPr>
              <a:t>Handle(</a:t>
            </a:r>
            <a:r>
              <a:rPr lang="en-ZA" sz="1600" dirty="0" err="1">
                <a:solidFill>
                  <a:srgbClr val="27816E"/>
                </a:solidFill>
                <a:latin typeface="Cascadia Mono" panose="020B0609020000020004" pitchFamily="49" charset="0"/>
              </a:rPr>
              <a:t>SendMonthlyInvoice</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customerId</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customer = </a:t>
            </a:r>
            <a:r>
              <a:rPr lang="en-ZA" sz="1600" dirty="0" err="1" smtClean="0">
                <a:solidFill>
                  <a:srgbClr val="000000"/>
                </a:solidFill>
                <a:latin typeface="Cascadia Mono" panose="020B0609020000020004" pitchFamily="49" charset="0"/>
              </a:rPr>
              <a:t>GetCustomer</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customerId</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err="1">
                <a:solidFill>
                  <a:srgbClr val="0000FF"/>
                </a:solidFill>
                <a:latin typeface="Cascadia Mono" panose="020B0609020000020004" pitchFamily="49" charset="0"/>
              </a:rPr>
              <a:t>var</a:t>
            </a:r>
            <a:r>
              <a:rPr lang="en-ZA" sz="1600" dirty="0">
                <a:solidFill>
                  <a:srgbClr val="000000"/>
                </a:solidFill>
                <a:latin typeface="Cascadia Mono" panose="020B0609020000020004" pitchFamily="49" charset="0"/>
              </a:rPr>
              <a:t> </a:t>
            </a:r>
            <a:r>
              <a:rPr lang="en-ZA" sz="1600" dirty="0" err="1">
                <a:solidFill>
                  <a:srgbClr val="000000"/>
                </a:solidFill>
                <a:latin typeface="Cascadia Mono" panose="020B0609020000020004" pitchFamily="49" charset="0"/>
              </a:rPr>
              <a:t>invoiceFileLocation</a:t>
            </a:r>
            <a:r>
              <a:rPr lang="en-ZA" sz="1600" dirty="0">
                <a:solidFill>
                  <a:srgbClr val="000000"/>
                </a:solidFill>
                <a:latin typeface="Cascadia Mono" panose="020B0609020000020004" pitchFamily="49" charset="0"/>
              </a:rPr>
              <a:t> = </a:t>
            </a:r>
            <a:r>
              <a:rPr lang="en-ZA" sz="1600" dirty="0" err="1">
                <a:solidFill>
                  <a:srgbClr val="000000"/>
                </a:solidFill>
                <a:latin typeface="Cascadia Mono" panose="020B0609020000020004" pitchFamily="49" charset="0"/>
              </a:rPr>
              <a:t>GenerateInvoice</a:t>
            </a:r>
            <a:r>
              <a:rPr lang="en-ZA" sz="1600" dirty="0">
                <a:solidFill>
                  <a:srgbClr val="000000"/>
                </a:solidFill>
                <a:latin typeface="Cascadia Mono" panose="020B0609020000020004" pitchFamily="49" charset="0"/>
              </a:rPr>
              <a:t>(customer, </a:t>
            </a:r>
            <a:r>
              <a:rPr lang="en-ZA" sz="1600" dirty="0" err="1">
                <a:solidFill>
                  <a:srgbClr val="27816E"/>
                </a:solidFill>
                <a:latin typeface="Cascadia Mono" panose="020B0609020000020004" pitchFamily="49" charset="0"/>
              </a:rPr>
              <a:t>DateTime</a:t>
            </a:r>
            <a:r>
              <a:rPr lang="en-ZA" sz="1600" dirty="0" err="1">
                <a:solidFill>
                  <a:srgbClr val="000000"/>
                </a:solidFill>
                <a:latin typeface="Cascadia Mono" panose="020B0609020000020004" pitchFamily="49" charset="0"/>
              </a:rPr>
              <a:t>.Today.Month</a:t>
            </a:r>
            <a:r>
              <a:rPr lang="en-ZA" sz="1600" dirty="0">
                <a:solidFill>
                  <a:srgbClr val="000000"/>
                </a:solidFill>
                <a:latin typeface="Cascadia Mono" panose="020B0609020000020004" pitchFamily="49" charset="0"/>
              </a:rPr>
              <a:t>);</a:t>
            </a:r>
          </a:p>
          <a:p>
            <a:endParaRPr lang="en-ZA"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err="1">
                <a:solidFill>
                  <a:srgbClr val="000000"/>
                </a:solidFill>
                <a:latin typeface="Cascadia Mono" panose="020B0609020000020004" pitchFamily="49" charset="0"/>
              </a:rPr>
              <a:t>EmailFile</a:t>
            </a:r>
            <a:r>
              <a:rPr lang="en-ZA" sz="1600" dirty="0">
                <a:solidFill>
                  <a:srgbClr val="000000"/>
                </a:solidFill>
                <a:latin typeface="Cascadia Mono" panose="020B0609020000020004" pitchFamily="49" charset="0"/>
              </a:rPr>
              <a:t>(</a:t>
            </a:r>
            <a:r>
              <a:rPr lang="en-ZA" sz="1600" dirty="0" err="1">
                <a:solidFill>
                  <a:srgbClr val="000000"/>
                </a:solidFill>
                <a:latin typeface="Cascadia Mono" panose="020B0609020000020004" pitchFamily="49" charset="0"/>
              </a:rPr>
              <a:t>invoiceFileLocation</a:t>
            </a:r>
            <a:r>
              <a:rPr lang="en-ZA" sz="1600" dirty="0">
                <a:solidFill>
                  <a:srgbClr val="000000"/>
                </a:solidFill>
                <a:latin typeface="Cascadia Mono" panose="020B0609020000020004" pitchFamily="49" charset="0"/>
              </a:rPr>
              <a:t>, </a:t>
            </a:r>
            <a:r>
              <a:rPr lang="en-ZA" sz="1600" dirty="0" err="1">
                <a:solidFill>
                  <a:srgbClr val="000000"/>
                </a:solidFill>
                <a:latin typeface="Cascadia Mono" panose="020B0609020000020004" pitchFamily="49" charset="0"/>
              </a:rPr>
              <a:t>customer.EmailAddress</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p>
        </p:txBody>
      </p:sp>
      <p:pic>
        <p:nvPicPr>
          <p:cNvPr id="4" name="Picture 3"/>
          <p:cNvPicPr>
            <a:picLocks noChangeAspect="1"/>
          </p:cNvPicPr>
          <p:nvPr/>
        </p:nvPicPr>
        <p:blipFill>
          <a:blip r:embed="rId2"/>
          <a:stretch>
            <a:fillRect/>
          </a:stretch>
        </p:blipFill>
        <p:spPr>
          <a:xfrm>
            <a:off x="342900" y="225171"/>
            <a:ext cx="1905266" cy="1819529"/>
          </a:xfrm>
          <a:prstGeom prst="rect">
            <a:avLst/>
          </a:prstGeom>
        </p:spPr>
      </p:pic>
      <p:cxnSp>
        <p:nvCxnSpPr>
          <p:cNvPr id="5" name="Straight Arrow Connector 4"/>
          <p:cNvCxnSpPr/>
          <p:nvPr/>
        </p:nvCxnSpPr>
        <p:spPr>
          <a:xfrm flipH="1" flipV="1">
            <a:off x="2323766" y="1676400"/>
            <a:ext cx="1460834" cy="215900"/>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2413000" y="3022600"/>
            <a:ext cx="1231900" cy="707698"/>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2823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42" presetClass="path" presetSubtype="0" accel="50000" decel="50000" fill="hold" nodeType="withEffect">
                                  <p:stCondLst>
                                    <p:cond delay="0"/>
                                  </p:stCondLst>
                                  <p:childTnLst>
                                    <p:animMotion origin="layout" path="M 1.38778E-17 7.40741E-7 L -0.26146 0.00301 " pathEditMode="relative" rAng="0" ptsTypes="AA">
                                      <p:cBhvr>
                                        <p:cTn id="14" dur="500" fill="hold"/>
                                        <p:tgtEl>
                                          <p:spTgt spid="4"/>
                                        </p:tgtEl>
                                        <p:attrNameLst>
                                          <p:attrName>ppt_x</p:attrName>
                                          <p:attrName>ppt_y</p:attrName>
                                        </p:attrNameLst>
                                      </p:cBhvr>
                                      <p:rCtr x="-13073" y="13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4063 0.37847 L 0.00208 0.16597 " pathEditMode="relative" rAng="0" ptsTypes="AA">
                                      <p:cBhvr>
                                        <p:cTn id="22" dur="500" fill="hold"/>
                                        <p:tgtEl>
                                          <p:spTgt spid="4"/>
                                        </p:tgtEl>
                                        <p:attrNameLst>
                                          <p:attrName>ppt_x</p:attrName>
                                          <p:attrName>ppt_y</p:attrName>
                                        </p:attrNameLst>
                                      </p:cBhvr>
                                      <p:rCtr x="12135" y="-10625"/>
                                    </p:animMotion>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6222220" y="2776538"/>
            <a:ext cx="0" cy="1938337"/>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37" name="Straight Connector 36"/>
          <p:cNvCxnSpPr/>
          <p:nvPr/>
        </p:nvCxnSpPr>
        <p:spPr>
          <a:xfrm>
            <a:off x="5937568" y="2776538"/>
            <a:ext cx="0" cy="1938337"/>
          </a:xfrm>
          <a:prstGeom prst="line">
            <a:avLst/>
          </a:prstGeom>
          <a:ln w="7620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39" name="Straight Connector 38"/>
          <p:cNvCxnSpPr/>
          <p:nvPr/>
        </p:nvCxnSpPr>
        <p:spPr>
          <a:xfrm>
            <a:off x="6411988" y="2776538"/>
            <a:ext cx="0" cy="1938337"/>
          </a:xfrm>
          <a:prstGeom prst="line">
            <a:avLst/>
          </a:prstGeom>
          <a:ln w="76200">
            <a:solidFill>
              <a:schemeClr val="accent2"/>
            </a:solidFill>
          </a:ln>
        </p:spPr>
        <p:style>
          <a:lnRef idx="3">
            <a:schemeClr val="accent6"/>
          </a:lnRef>
          <a:fillRef idx="0">
            <a:schemeClr val="accent6"/>
          </a:fillRef>
          <a:effectRef idx="2">
            <a:schemeClr val="accent6"/>
          </a:effectRef>
          <a:fontRef idx="minor">
            <a:schemeClr val="tx1"/>
          </a:fontRef>
        </p:style>
      </p:cxnSp>
      <p:cxnSp>
        <p:nvCxnSpPr>
          <p:cNvPr id="40" name="Straight Connector 39"/>
          <p:cNvCxnSpPr/>
          <p:nvPr/>
        </p:nvCxnSpPr>
        <p:spPr>
          <a:xfrm>
            <a:off x="5795242" y="2776538"/>
            <a:ext cx="0" cy="1938337"/>
          </a:xfrm>
          <a:prstGeom prst="line">
            <a:avLst/>
          </a:prstGeom>
          <a:ln w="7620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41" name="Straight Connector 40"/>
          <p:cNvCxnSpPr/>
          <p:nvPr/>
        </p:nvCxnSpPr>
        <p:spPr>
          <a:xfrm>
            <a:off x="6079894" y="2776538"/>
            <a:ext cx="0" cy="1938337"/>
          </a:xfrm>
          <a:prstGeom prst="line">
            <a:avLst/>
          </a:prstGeom>
          <a:ln w="76200">
            <a:solidFill>
              <a:schemeClr val="accent4"/>
            </a:solidFill>
          </a:ln>
        </p:spPr>
        <p:style>
          <a:lnRef idx="3">
            <a:schemeClr val="accent6"/>
          </a:lnRef>
          <a:fillRef idx="0">
            <a:schemeClr val="accent6"/>
          </a:fillRef>
          <a:effectRef idx="2">
            <a:schemeClr val="accent6"/>
          </a:effectRef>
          <a:fontRef idx="minor">
            <a:schemeClr val="tx1"/>
          </a:fontRef>
        </p:style>
      </p:cxnSp>
      <p:cxnSp>
        <p:nvCxnSpPr>
          <p:cNvPr id="42" name="Straight Connector 41"/>
          <p:cNvCxnSpPr/>
          <p:nvPr/>
        </p:nvCxnSpPr>
        <p:spPr>
          <a:xfrm>
            <a:off x="5747800" y="2776538"/>
            <a:ext cx="0" cy="1938337"/>
          </a:xfrm>
          <a:prstGeom prst="line">
            <a:avLst/>
          </a:prstGeom>
          <a:ln w="76200">
            <a:solidFill>
              <a:schemeClr val="accent6"/>
            </a:solidFill>
          </a:ln>
        </p:spPr>
        <p:style>
          <a:lnRef idx="3">
            <a:schemeClr val="accent6"/>
          </a:lnRef>
          <a:fillRef idx="0">
            <a:schemeClr val="accent6"/>
          </a:fillRef>
          <a:effectRef idx="2">
            <a:schemeClr val="accent6"/>
          </a:effectRef>
          <a:fontRef idx="minor">
            <a:schemeClr val="tx1"/>
          </a:fontRef>
        </p:style>
      </p:cxnSp>
      <p:cxnSp>
        <p:nvCxnSpPr>
          <p:cNvPr id="43" name="Straight Connector 42"/>
          <p:cNvCxnSpPr/>
          <p:nvPr/>
        </p:nvCxnSpPr>
        <p:spPr>
          <a:xfrm>
            <a:off x="5985010" y="2776538"/>
            <a:ext cx="0" cy="1938337"/>
          </a:xfrm>
          <a:prstGeom prst="line">
            <a:avLst/>
          </a:prstGeom>
          <a:ln w="76200">
            <a:solidFill>
              <a:schemeClr val="accent5"/>
            </a:solidFill>
          </a:ln>
        </p:spPr>
        <p:style>
          <a:lnRef idx="3">
            <a:schemeClr val="accent6"/>
          </a:lnRef>
          <a:fillRef idx="0">
            <a:schemeClr val="accent6"/>
          </a:fillRef>
          <a:effectRef idx="2">
            <a:schemeClr val="accent6"/>
          </a:effectRef>
          <a:fontRef idx="minor">
            <a:schemeClr val="tx1"/>
          </a:fontRef>
        </p:style>
      </p:cxnSp>
      <p:cxnSp>
        <p:nvCxnSpPr>
          <p:cNvPr id="44" name="Straight Connector 43"/>
          <p:cNvCxnSpPr/>
          <p:nvPr/>
        </p:nvCxnSpPr>
        <p:spPr>
          <a:xfrm>
            <a:off x="6269662" y="2776538"/>
            <a:ext cx="0" cy="1938337"/>
          </a:xfrm>
          <a:prstGeom prst="line">
            <a:avLst/>
          </a:prstGeom>
          <a:ln w="76200">
            <a:solidFill>
              <a:schemeClr val="bg2"/>
            </a:solidFill>
          </a:ln>
        </p:spPr>
        <p:style>
          <a:lnRef idx="3">
            <a:schemeClr val="accent6"/>
          </a:lnRef>
          <a:fillRef idx="0">
            <a:schemeClr val="accent6"/>
          </a:fillRef>
          <a:effectRef idx="2">
            <a:schemeClr val="accent6"/>
          </a:effectRef>
          <a:fontRef idx="minor">
            <a:schemeClr val="tx1"/>
          </a:fontRef>
        </p:style>
      </p:cxnSp>
      <p:cxnSp>
        <p:nvCxnSpPr>
          <p:cNvPr id="45" name="Straight Connector 44"/>
          <p:cNvCxnSpPr/>
          <p:nvPr/>
        </p:nvCxnSpPr>
        <p:spPr>
          <a:xfrm>
            <a:off x="6459430" y="2776538"/>
            <a:ext cx="0" cy="1938337"/>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46" name="Straight Connector 45"/>
          <p:cNvCxnSpPr/>
          <p:nvPr/>
        </p:nvCxnSpPr>
        <p:spPr>
          <a:xfrm>
            <a:off x="5890126" y="2776538"/>
            <a:ext cx="0" cy="1938337"/>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47" name="Straight Connector 46"/>
          <p:cNvCxnSpPr/>
          <p:nvPr/>
        </p:nvCxnSpPr>
        <p:spPr>
          <a:xfrm>
            <a:off x="6174778" y="2776538"/>
            <a:ext cx="0" cy="1938337"/>
          </a:xfrm>
          <a:prstGeom prst="line">
            <a:avLst/>
          </a:prstGeom>
          <a:ln w="76200">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48" name="Straight Connector 47"/>
          <p:cNvCxnSpPr/>
          <p:nvPr/>
        </p:nvCxnSpPr>
        <p:spPr>
          <a:xfrm>
            <a:off x="5842684" y="2776538"/>
            <a:ext cx="0" cy="1938337"/>
          </a:xfrm>
          <a:prstGeom prst="line">
            <a:avLst/>
          </a:prstGeom>
          <a:ln w="76200">
            <a:solidFill>
              <a:srgbClr val="FFFF00"/>
            </a:solidFill>
          </a:ln>
        </p:spPr>
        <p:style>
          <a:lnRef idx="3">
            <a:schemeClr val="accent6"/>
          </a:lnRef>
          <a:fillRef idx="0">
            <a:schemeClr val="accent6"/>
          </a:fillRef>
          <a:effectRef idx="2">
            <a:schemeClr val="accent6"/>
          </a:effectRef>
          <a:fontRef idx="minor">
            <a:schemeClr val="tx1"/>
          </a:fontRef>
        </p:style>
      </p:cxnSp>
      <p:cxnSp>
        <p:nvCxnSpPr>
          <p:cNvPr id="56" name="Straight Connector 55"/>
          <p:cNvCxnSpPr/>
          <p:nvPr/>
        </p:nvCxnSpPr>
        <p:spPr>
          <a:xfrm>
            <a:off x="6127336" y="2776538"/>
            <a:ext cx="0" cy="1938337"/>
          </a:xfrm>
          <a:prstGeom prst="line">
            <a:avLst/>
          </a:prstGeom>
          <a:ln w="7620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60" name="Straight Connector 59"/>
          <p:cNvCxnSpPr/>
          <p:nvPr/>
        </p:nvCxnSpPr>
        <p:spPr>
          <a:xfrm>
            <a:off x="6364546" y="2776538"/>
            <a:ext cx="0" cy="1938337"/>
          </a:xfrm>
          <a:prstGeom prst="line">
            <a:avLst/>
          </a:prstGeom>
          <a:ln w="7620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62" name="Straight Connector 61"/>
          <p:cNvCxnSpPr/>
          <p:nvPr/>
        </p:nvCxnSpPr>
        <p:spPr>
          <a:xfrm>
            <a:off x="5700358" y="2776538"/>
            <a:ext cx="0" cy="1938337"/>
          </a:xfrm>
          <a:prstGeom prst="line">
            <a:avLst/>
          </a:prstGeom>
          <a:ln w="76200">
            <a:solidFill>
              <a:srgbClr val="00B0F0"/>
            </a:solidFill>
          </a:ln>
        </p:spPr>
        <p:style>
          <a:lnRef idx="3">
            <a:schemeClr val="accent6"/>
          </a:lnRef>
          <a:fillRef idx="0">
            <a:schemeClr val="accent6"/>
          </a:fillRef>
          <a:effectRef idx="2">
            <a:schemeClr val="accent6"/>
          </a:effectRef>
          <a:fontRef idx="minor">
            <a:schemeClr val="tx1"/>
          </a:fontRef>
        </p:style>
      </p:cxnSp>
      <p:cxnSp>
        <p:nvCxnSpPr>
          <p:cNvPr id="64" name="Straight Connector 63"/>
          <p:cNvCxnSpPr/>
          <p:nvPr/>
        </p:nvCxnSpPr>
        <p:spPr>
          <a:xfrm>
            <a:off x="6032452" y="2776538"/>
            <a:ext cx="0" cy="1938337"/>
          </a:xfrm>
          <a:prstGeom prst="line">
            <a:avLst/>
          </a:prstGeom>
          <a:ln w="76200">
            <a:solidFill>
              <a:srgbClr val="0070C0"/>
            </a:solidFill>
          </a:ln>
        </p:spPr>
        <p:style>
          <a:lnRef idx="3">
            <a:schemeClr val="accent6"/>
          </a:lnRef>
          <a:fillRef idx="0">
            <a:schemeClr val="accent6"/>
          </a:fillRef>
          <a:effectRef idx="2">
            <a:schemeClr val="accent6"/>
          </a:effectRef>
          <a:fontRef idx="minor">
            <a:schemeClr val="tx1"/>
          </a:fontRef>
        </p:style>
      </p:cxnSp>
      <p:cxnSp>
        <p:nvCxnSpPr>
          <p:cNvPr id="65" name="Straight Connector 64"/>
          <p:cNvCxnSpPr/>
          <p:nvPr/>
        </p:nvCxnSpPr>
        <p:spPr>
          <a:xfrm>
            <a:off x="6317104" y="2776538"/>
            <a:ext cx="0" cy="1938337"/>
          </a:xfrm>
          <a:prstGeom prst="line">
            <a:avLst/>
          </a:prstGeom>
          <a:ln w="76200">
            <a:solidFill>
              <a:srgbClr val="002060"/>
            </a:solidFill>
          </a:ln>
        </p:spPr>
        <p:style>
          <a:lnRef idx="3">
            <a:schemeClr val="accent6"/>
          </a:lnRef>
          <a:fillRef idx="0">
            <a:schemeClr val="accent6"/>
          </a:fillRef>
          <a:effectRef idx="2">
            <a:schemeClr val="accent6"/>
          </a:effectRef>
          <a:fontRef idx="minor">
            <a:schemeClr val="tx1"/>
          </a:fontRef>
        </p:style>
      </p:cxnSp>
      <p:cxnSp>
        <p:nvCxnSpPr>
          <p:cNvPr id="66" name="Straight Connector 65"/>
          <p:cNvCxnSpPr/>
          <p:nvPr/>
        </p:nvCxnSpPr>
        <p:spPr>
          <a:xfrm>
            <a:off x="6506875" y="2776538"/>
            <a:ext cx="0" cy="1938337"/>
          </a:xfrm>
          <a:prstGeom prst="line">
            <a:avLst/>
          </a:prstGeom>
          <a:ln w="76200">
            <a:solidFill>
              <a:srgbClr val="7030A0"/>
            </a:solidFill>
          </a:ln>
        </p:spPr>
        <p:style>
          <a:lnRef idx="3">
            <a:schemeClr val="accent6"/>
          </a:lnRef>
          <a:fillRef idx="0">
            <a:schemeClr val="accent6"/>
          </a:fillRef>
          <a:effectRef idx="2">
            <a:schemeClr val="accent6"/>
          </a:effectRef>
          <a:fontRef idx="minor">
            <a:schemeClr val="tx1"/>
          </a:fontRef>
        </p:style>
      </p:cxnSp>
      <p:cxnSp>
        <p:nvCxnSpPr>
          <p:cNvPr id="5" name="Straight Connector 4"/>
          <p:cNvCxnSpPr/>
          <p:nvPr/>
        </p:nvCxnSpPr>
        <p:spPr>
          <a:xfrm>
            <a:off x="1219200" y="4714875"/>
            <a:ext cx="99822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127635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189488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251341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313194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375047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436900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98753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560606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622459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684312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746165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a:off x="808018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869871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931724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9935770" y="4295775"/>
            <a:ext cx="0" cy="447675"/>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10554300" y="4519612"/>
            <a:ext cx="0" cy="22383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11172825" y="4295775"/>
            <a:ext cx="0" cy="447675"/>
          </a:xfrm>
          <a:prstGeom prst="line">
            <a:avLst/>
          </a:prstGeom>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953184" y="4718048"/>
            <a:ext cx="633507" cy="369332"/>
          </a:xfrm>
          <a:prstGeom prst="rect">
            <a:avLst/>
          </a:prstGeom>
          <a:noFill/>
        </p:spPr>
        <p:txBody>
          <a:bodyPr wrap="none" rtlCol="0">
            <a:spAutoFit/>
          </a:bodyPr>
          <a:lstStyle/>
          <a:p>
            <a:r>
              <a:rPr lang="en-ZA" dirty="0" smtClean="0">
                <a:latin typeface="Helvetica" pitchFamily="2" charset="0"/>
              </a:rPr>
              <a:t>26</a:t>
            </a:r>
            <a:r>
              <a:rPr lang="en-ZA" baseline="30000" dirty="0" smtClean="0">
                <a:latin typeface="Helvetica" pitchFamily="2" charset="0"/>
              </a:rPr>
              <a:t>th</a:t>
            </a:r>
            <a:r>
              <a:rPr lang="en-ZA" dirty="0" smtClean="0">
                <a:latin typeface="Helvetica" pitchFamily="2" charset="0"/>
              </a:rPr>
              <a:t> </a:t>
            </a:r>
            <a:endParaRPr lang="en-ZA" dirty="0">
              <a:latin typeface="Helvetica" pitchFamily="2" charset="0"/>
            </a:endParaRPr>
          </a:p>
        </p:txBody>
      </p:sp>
      <p:sp>
        <p:nvSpPr>
          <p:cNvPr id="25" name="TextBox 24"/>
          <p:cNvSpPr txBox="1"/>
          <p:nvPr/>
        </p:nvSpPr>
        <p:spPr>
          <a:xfrm>
            <a:off x="4776672" y="4718048"/>
            <a:ext cx="633507" cy="369332"/>
          </a:xfrm>
          <a:prstGeom prst="rect">
            <a:avLst/>
          </a:prstGeom>
          <a:noFill/>
        </p:spPr>
        <p:txBody>
          <a:bodyPr wrap="none" rtlCol="0">
            <a:spAutoFit/>
          </a:bodyPr>
          <a:lstStyle/>
          <a:p>
            <a:r>
              <a:rPr lang="en-ZA" dirty="0" smtClean="0">
                <a:latin typeface="Helvetica" pitchFamily="2" charset="0"/>
              </a:rPr>
              <a:t>29</a:t>
            </a:r>
            <a:r>
              <a:rPr lang="en-ZA" baseline="30000" dirty="0" smtClean="0">
                <a:latin typeface="Helvetica" pitchFamily="2" charset="0"/>
              </a:rPr>
              <a:t>th</a:t>
            </a:r>
            <a:r>
              <a:rPr lang="en-ZA" dirty="0" smtClean="0">
                <a:latin typeface="Helvetica" pitchFamily="2" charset="0"/>
              </a:rPr>
              <a:t> </a:t>
            </a:r>
            <a:endParaRPr lang="en-ZA" dirty="0">
              <a:latin typeface="Helvetica" pitchFamily="2" charset="0"/>
            </a:endParaRPr>
          </a:p>
        </p:txBody>
      </p:sp>
      <p:sp>
        <p:nvSpPr>
          <p:cNvPr id="49" name="TextBox 48"/>
          <p:cNvSpPr txBox="1"/>
          <p:nvPr/>
        </p:nvSpPr>
        <p:spPr>
          <a:xfrm>
            <a:off x="8463905" y="4718048"/>
            <a:ext cx="546945" cy="369332"/>
          </a:xfrm>
          <a:prstGeom prst="rect">
            <a:avLst/>
          </a:prstGeom>
          <a:noFill/>
        </p:spPr>
        <p:txBody>
          <a:bodyPr wrap="none" rtlCol="0">
            <a:spAutoFit/>
          </a:bodyPr>
          <a:lstStyle/>
          <a:p>
            <a:r>
              <a:rPr lang="en-ZA" dirty="0" smtClean="0">
                <a:latin typeface="Helvetica" pitchFamily="2" charset="0"/>
              </a:rPr>
              <a:t>2</a:t>
            </a:r>
            <a:r>
              <a:rPr lang="en-ZA" baseline="30000" dirty="0" smtClean="0">
                <a:latin typeface="Helvetica" pitchFamily="2" charset="0"/>
              </a:rPr>
              <a:t>nd</a:t>
            </a:r>
            <a:r>
              <a:rPr lang="en-ZA" dirty="0" smtClean="0">
                <a:latin typeface="Helvetica" pitchFamily="2" charset="0"/>
              </a:rPr>
              <a:t> </a:t>
            </a:r>
            <a:endParaRPr lang="en-ZA" dirty="0">
              <a:latin typeface="Helvetica" pitchFamily="2" charset="0"/>
            </a:endParaRPr>
          </a:p>
        </p:txBody>
      </p:sp>
      <p:sp>
        <p:nvSpPr>
          <p:cNvPr id="50" name="TextBox 49"/>
          <p:cNvSpPr txBox="1"/>
          <p:nvPr/>
        </p:nvSpPr>
        <p:spPr>
          <a:xfrm>
            <a:off x="2227680" y="4718048"/>
            <a:ext cx="633507" cy="369332"/>
          </a:xfrm>
          <a:prstGeom prst="rect">
            <a:avLst/>
          </a:prstGeom>
          <a:noFill/>
        </p:spPr>
        <p:txBody>
          <a:bodyPr wrap="none" rtlCol="0">
            <a:spAutoFit/>
          </a:bodyPr>
          <a:lstStyle/>
          <a:p>
            <a:r>
              <a:rPr lang="en-ZA" dirty="0" smtClean="0">
                <a:latin typeface="Helvetica" pitchFamily="2" charset="0"/>
              </a:rPr>
              <a:t>27</a:t>
            </a:r>
            <a:r>
              <a:rPr lang="en-ZA" baseline="30000" dirty="0" smtClean="0">
                <a:latin typeface="Helvetica" pitchFamily="2" charset="0"/>
              </a:rPr>
              <a:t>th</a:t>
            </a:r>
            <a:r>
              <a:rPr lang="en-ZA" dirty="0" smtClean="0">
                <a:latin typeface="Helvetica" pitchFamily="2" charset="0"/>
              </a:rPr>
              <a:t> </a:t>
            </a:r>
            <a:endParaRPr lang="en-ZA" dirty="0">
              <a:latin typeface="Helvetica" pitchFamily="2" charset="0"/>
            </a:endParaRPr>
          </a:p>
        </p:txBody>
      </p:sp>
      <p:sp>
        <p:nvSpPr>
          <p:cNvPr id="51" name="TextBox 50"/>
          <p:cNvSpPr txBox="1"/>
          <p:nvPr/>
        </p:nvSpPr>
        <p:spPr>
          <a:xfrm>
            <a:off x="3502176" y="4718048"/>
            <a:ext cx="633507" cy="369332"/>
          </a:xfrm>
          <a:prstGeom prst="rect">
            <a:avLst/>
          </a:prstGeom>
          <a:noFill/>
        </p:spPr>
        <p:txBody>
          <a:bodyPr wrap="none" rtlCol="0">
            <a:spAutoFit/>
          </a:bodyPr>
          <a:lstStyle/>
          <a:p>
            <a:r>
              <a:rPr lang="en-ZA" dirty="0" smtClean="0">
                <a:latin typeface="Helvetica" pitchFamily="2" charset="0"/>
              </a:rPr>
              <a:t>28</a:t>
            </a:r>
            <a:r>
              <a:rPr lang="en-ZA" baseline="30000" dirty="0" smtClean="0">
                <a:latin typeface="Helvetica" pitchFamily="2" charset="0"/>
              </a:rPr>
              <a:t>th</a:t>
            </a:r>
            <a:r>
              <a:rPr lang="en-ZA" dirty="0" smtClean="0">
                <a:latin typeface="Helvetica" pitchFamily="2" charset="0"/>
              </a:rPr>
              <a:t> </a:t>
            </a:r>
            <a:endParaRPr lang="en-ZA" dirty="0">
              <a:latin typeface="Helvetica" pitchFamily="2" charset="0"/>
            </a:endParaRPr>
          </a:p>
        </p:txBody>
      </p:sp>
      <p:sp>
        <p:nvSpPr>
          <p:cNvPr id="52" name="TextBox 51"/>
          <p:cNvSpPr txBox="1"/>
          <p:nvPr/>
        </p:nvSpPr>
        <p:spPr>
          <a:xfrm>
            <a:off x="6051168" y="4718048"/>
            <a:ext cx="633507" cy="369332"/>
          </a:xfrm>
          <a:prstGeom prst="rect">
            <a:avLst/>
          </a:prstGeom>
          <a:noFill/>
        </p:spPr>
        <p:txBody>
          <a:bodyPr wrap="none" rtlCol="0">
            <a:spAutoFit/>
          </a:bodyPr>
          <a:lstStyle/>
          <a:p>
            <a:r>
              <a:rPr lang="en-ZA" dirty="0" smtClean="0">
                <a:latin typeface="Helvetica" pitchFamily="2" charset="0"/>
              </a:rPr>
              <a:t>30</a:t>
            </a:r>
            <a:r>
              <a:rPr lang="en-ZA" baseline="30000" dirty="0" smtClean="0">
                <a:latin typeface="Helvetica" pitchFamily="2" charset="0"/>
              </a:rPr>
              <a:t>th</a:t>
            </a:r>
            <a:r>
              <a:rPr lang="en-ZA" dirty="0" smtClean="0">
                <a:latin typeface="Helvetica" pitchFamily="2" charset="0"/>
              </a:rPr>
              <a:t> </a:t>
            </a:r>
            <a:endParaRPr lang="en-ZA" dirty="0">
              <a:latin typeface="Helvetica" pitchFamily="2" charset="0"/>
            </a:endParaRPr>
          </a:p>
        </p:txBody>
      </p:sp>
      <p:sp>
        <p:nvSpPr>
          <p:cNvPr id="53" name="TextBox 52"/>
          <p:cNvSpPr txBox="1"/>
          <p:nvPr/>
        </p:nvSpPr>
        <p:spPr>
          <a:xfrm>
            <a:off x="7325664" y="4718048"/>
            <a:ext cx="497252" cy="369332"/>
          </a:xfrm>
          <a:prstGeom prst="rect">
            <a:avLst/>
          </a:prstGeom>
          <a:noFill/>
        </p:spPr>
        <p:txBody>
          <a:bodyPr wrap="none" rtlCol="0">
            <a:spAutoFit/>
          </a:bodyPr>
          <a:lstStyle/>
          <a:p>
            <a:r>
              <a:rPr lang="en-ZA" dirty="0" smtClean="0">
                <a:latin typeface="Helvetica" pitchFamily="2" charset="0"/>
              </a:rPr>
              <a:t>1</a:t>
            </a:r>
            <a:r>
              <a:rPr lang="en-ZA" baseline="30000" dirty="0" smtClean="0">
                <a:latin typeface="Helvetica" pitchFamily="2" charset="0"/>
              </a:rPr>
              <a:t>st</a:t>
            </a:r>
            <a:r>
              <a:rPr lang="en-ZA" dirty="0" smtClean="0">
                <a:latin typeface="Helvetica" pitchFamily="2" charset="0"/>
              </a:rPr>
              <a:t> </a:t>
            </a:r>
            <a:endParaRPr lang="en-ZA" dirty="0">
              <a:latin typeface="Helvetica" pitchFamily="2" charset="0"/>
            </a:endParaRPr>
          </a:p>
        </p:txBody>
      </p:sp>
      <p:sp>
        <p:nvSpPr>
          <p:cNvPr id="54" name="TextBox 53"/>
          <p:cNvSpPr txBox="1"/>
          <p:nvPr/>
        </p:nvSpPr>
        <p:spPr>
          <a:xfrm>
            <a:off x="9651839" y="4718048"/>
            <a:ext cx="513282" cy="369332"/>
          </a:xfrm>
          <a:prstGeom prst="rect">
            <a:avLst/>
          </a:prstGeom>
          <a:noFill/>
        </p:spPr>
        <p:txBody>
          <a:bodyPr wrap="none" rtlCol="0">
            <a:spAutoFit/>
          </a:bodyPr>
          <a:lstStyle/>
          <a:p>
            <a:r>
              <a:rPr lang="en-ZA" dirty="0" smtClean="0">
                <a:latin typeface="Helvetica" pitchFamily="2" charset="0"/>
              </a:rPr>
              <a:t>3</a:t>
            </a:r>
            <a:r>
              <a:rPr lang="en-ZA" baseline="30000" dirty="0" smtClean="0">
                <a:latin typeface="Helvetica" pitchFamily="2" charset="0"/>
              </a:rPr>
              <a:t>rd</a:t>
            </a:r>
            <a:r>
              <a:rPr lang="en-ZA" dirty="0" smtClean="0">
                <a:latin typeface="Helvetica" pitchFamily="2" charset="0"/>
              </a:rPr>
              <a:t> </a:t>
            </a:r>
            <a:endParaRPr lang="en-ZA" dirty="0">
              <a:latin typeface="Helvetica" pitchFamily="2" charset="0"/>
            </a:endParaRPr>
          </a:p>
        </p:txBody>
      </p:sp>
      <p:sp>
        <p:nvSpPr>
          <p:cNvPr id="55" name="TextBox 54"/>
          <p:cNvSpPr txBox="1"/>
          <p:nvPr/>
        </p:nvSpPr>
        <p:spPr>
          <a:xfrm>
            <a:off x="10806112" y="4718048"/>
            <a:ext cx="505267" cy="369332"/>
          </a:xfrm>
          <a:prstGeom prst="rect">
            <a:avLst/>
          </a:prstGeom>
          <a:noFill/>
        </p:spPr>
        <p:txBody>
          <a:bodyPr wrap="none" rtlCol="0">
            <a:spAutoFit/>
          </a:bodyPr>
          <a:lstStyle/>
          <a:p>
            <a:r>
              <a:rPr lang="en-ZA" dirty="0" smtClean="0">
                <a:latin typeface="Helvetica" pitchFamily="2" charset="0"/>
              </a:rPr>
              <a:t>4</a:t>
            </a:r>
            <a:r>
              <a:rPr lang="en-ZA" baseline="30000" dirty="0" smtClean="0">
                <a:latin typeface="Helvetica" pitchFamily="2" charset="0"/>
              </a:rPr>
              <a:t>th</a:t>
            </a:r>
            <a:r>
              <a:rPr lang="en-ZA" dirty="0" smtClean="0">
                <a:latin typeface="Helvetica" pitchFamily="2" charset="0"/>
              </a:rPr>
              <a:t> </a:t>
            </a:r>
            <a:endParaRPr lang="en-ZA" dirty="0">
              <a:latin typeface="Helvetica" pitchFamily="2" charset="0"/>
            </a:endParaRPr>
          </a:p>
        </p:txBody>
      </p:sp>
      <p:sp>
        <p:nvSpPr>
          <p:cNvPr id="61" name="TextBox 60"/>
          <p:cNvSpPr txBox="1"/>
          <p:nvPr/>
        </p:nvSpPr>
        <p:spPr>
          <a:xfrm>
            <a:off x="5016567" y="2325895"/>
            <a:ext cx="2416046" cy="369332"/>
          </a:xfrm>
          <a:prstGeom prst="rect">
            <a:avLst/>
          </a:prstGeom>
          <a:noFill/>
        </p:spPr>
        <p:txBody>
          <a:bodyPr wrap="none" rtlCol="0">
            <a:spAutoFit/>
          </a:bodyPr>
          <a:lstStyle/>
          <a:p>
            <a:r>
              <a:rPr lang="en-ZA" dirty="0" err="1" smtClean="0">
                <a:latin typeface="Helvetica" pitchFamily="2" charset="0"/>
              </a:rPr>
              <a:t>SendMonthlyInvoice</a:t>
            </a:r>
            <a:r>
              <a:rPr lang="en-ZA" dirty="0" smtClean="0">
                <a:latin typeface="Helvetica" pitchFamily="2" charset="0"/>
              </a:rPr>
              <a:t>()</a:t>
            </a:r>
            <a:endParaRPr lang="en-ZA" dirty="0">
              <a:latin typeface="Helvetica" pitchFamily="2" charset="0"/>
            </a:endParaRPr>
          </a:p>
        </p:txBody>
      </p:sp>
    </p:spTree>
    <p:extLst>
      <p:ext uri="{BB962C8B-B14F-4D97-AF65-F5344CB8AC3E}">
        <p14:creationId xmlns:p14="http://schemas.microsoft.com/office/powerpoint/2010/main" val="15383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400"/>
                                  </p:stCondLst>
                                  <p:childTnLst>
                                    <p:set>
                                      <p:cBhvr>
                                        <p:cTn id="22" dur="1" fill="hold">
                                          <p:stCondLst>
                                            <p:cond delay="0"/>
                                          </p:stCondLst>
                                        </p:cTn>
                                        <p:tgtEl>
                                          <p:spTgt spid="41"/>
                                        </p:tgtEl>
                                        <p:attrNameLst>
                                          <p:attrName>style.visibility</p:attrName>
                                        </p:attrNameLst>
                                      </p:cBhvr>
                                      <p:to>
                                        <p:strVal val="visible"/>
                                      </p:to>
                                    </p:set>
                                  </p:childTnLst>
                                </p:cTn>
                              </p:par>
                            </p:childTnLst>
                          </p:cTn>
                        </p:par>
                        <p:par>
                          <p:cTn id="23" fill="hold">
                            <p:stCondLst>
                              <p:cond delay="900"/>
                            </p:stCondLst>
                            <p:childTnLst>
                              <p:par>
                                <p:cTn id="24" presetID="1" presetClass="entr" presetSubtype="0" fill="hold" nodeType="afterEffect">
                                  <p:stCondLst>
                                    <p:cond delay="300"/>
                                  </p:stCondLst>
                                  <p:childTnLst>
                                    <p:set>
                                      <p:cBhvr>
                                        <p:cTn id="25" dur="1" fill="hold">
                                          <p:stCondLst>
                                            <p:cond delay="0"/>
                                          </p:stCondLst>
                                        </p:cTn>
                                        <p:tgtEl>
                                          <p:spTgt spid="42"/>
                                        </p:tgtEl>
                                        <p:attrNameLst>
                                          <p:attrName>style.visibility</p:attrName>
                                        </p:attrNameLst>
                                      </p:cBhvr>
                                      <p:to>
                                        <p:strVal val="visible"/>
                                      </p:to>
                                    </p:set>
                                  </p:childTnLst>
                                </p:cTn>
                              </p:par>
                            </p:childTnLst>
                          </p:cTn>
                        </p:par>
                        <p:par>
                          <p:cTn id="26" fill="hold">
                            <p:stCondLst>
                              <p:cond delay="1200"/>
                            </p:stCondLst>
                            <p:childTnLst>
                              <p:par>
                                <p:cTn id="27" presetID="1" presetClass="entr" presetSubtype="0" fill="hold" nodeType="afterEffect">
                                  <p:stCondLst>
                                    <p:cond delay="200"/>
                                  </p:stCondLst>
                                  <p:childTnLst>
                                    <p:set>
                                      <p:cBhvr>
                                        <p:cTn id="28" dur="1" fill="hold">
                                          <p:stCondLst>
                                            <p:cond delay="0"/>
                                          </p:stCondLst>
                                        </p:cTn>
                                        <p:tgtEl>
                                          <p:spTgt spid="43"/>
                                        </p:tgtEl>
                                        <p:attrNameLst>
                                          <p:attrName>style.visibility</p:attrName>
                                        </p:attrNameLst>
                                      </p:cBhvr>
                                      <p:to>
                                        <p:strVal val="visible"/>
                                      </p:to>
                                    </p:set>
                                  </p:childTnLst>
                                </p:cTn>
                              </p:par>
                            </p:childTnLst>
                          </p:cTn>
                        </p:par>
                        <p:par>
                          <p:cTn id="29" fill="hold">
                            <p:stCondLst>
                              <p:cond delay="1400"/>
                            </p:stCondLst>
                            <p:childTnLst>
                              <p:par>
                                <p:cTn id="30" presetID="1" presetClass="entr" presetSubtype="0" fill="hold" nodeType="afterEffect">
                                  <p:stCondLst>
                                    <p:cond delay="100"/>
                                  </p:stCondLst>
                                  <p:childTnLst>
                                    <p:set>
                                      <p:cBhvr>
                                        <p:cTn id="31" dur="1" fill="hold">
                                          <p:stCondLst>
                                            <p:cond delay="0"/>
                                          </p:stCondLst>
                                        </p:cTn>
                                        <p:tgtEl>
                                          <p:spTgt spid="44"/>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nodeType="afterEffect">
                                  <p:stCondLst>
                                    <p:cond delay="100"/>
                                  </p:stCondLst>
                                  <p:childTnLst>
                                    <p:set>
                                      <p:cBhvr>
                                        <p:cTn id="34" dur="1" fill="hold">
                                          <p:stCondLst>
                                            <p:cond delay="0"/>
                                          </p:stCondLst>
                                        </p:cTn>
                                        <p:tgtEl>
                                          <p:spTgt spid="45"/>
                                        </p:tgtEl>
                                        <p:attrNameLst>
                                          <p:attrName>style.visibility</p:attrName>
                                        </p:attrNameLst>
                                      </p:cBhvr>
                                      <p:to>
                                        <p:strVal val="visible"/>
                                      </p:to>
                                    </p:set>
                                  </p:childTnLst>
                                </p:cTn>
                              </p:par>
                            </p:childTnLst>
                          </p:cTn>
                        </p:par>
                        <p:par>
                          <p:cTn id="35" fill="hold">
                            <p:stCondLst>
                              <p:cond delay="1600"/>
                            </p:stCondLst>
                            <p:childTnLst>
                              <p:par>
                                <p:cTn id="36" presetID="1" presetClass="entr" presetSubtype="0" fill="hold" nodeType="afterEffect">
                                  <p:stCondLst>
                                    <p:cond delay="100"/>
                                  </p:stCondLst>
                                  <p:childTnLst>
                                    <p:set>
                                      <p:cBhvr>
                                        <p:cTn id="37" dur="1" fill="hold">
                                          <p:stCondLst>
                                            <p:cond delay="0"/>
                                          </p:stCondLst>
                                        </p:cTn>
                                        <p:tgtEl>
                                          <p:spTgt spid="46"/>
                                        </p:tgtEl>
                                        <p:attrNameLst>
                                          <p:attrName>style.visibility</p:attrName>
                                        </p:attrNameLst>
                                      </p:cBhvr>
                                      <p:to>
                                        <p:strVal val="visible"/>
                                      </p:to>
                                    </p:set>
                                  </p:childTnLst>
                                </p:cTn>
                              </p:par>
                            </p:childTnLst>
                          </p:cTn>
                        </p:par>
                        <p:par>
                          <p:cTn id="38" fill="hold">
                            <p:stCondLst>
                              <p:cond delay="1700"/>
                            </p:stCondLst>
                            <p:childTnLst>
                              <p:par>
                                <p:cTn id="39" presetID="1" presetClass="entr" presetSubtype="0" fill="hold" nodeType="afterEffect">
                                  <p:stCondLst>
                                    <p:cond delay="100"/>
                                  </p:stCondLst>
                                  <p:childTnLst>
                                    <p:set>
                                      <p:cBhvr>
                                        <p:cTn id="40" dur="1" fill="hold">
                                          <p:stCondLst>
                                            <p:cond delay="0"/>
                                          </p:stCondLst>
                                        </p:cTn>
                                        <p:tgtEl>
                                          <p:spTgt spid="47"/>
                                        </p:tgtEl>
                                        <p:attrNameLst>
                                          <p:attrName>style.visibility</p:attrName>
                                        </p:attrNameLst>
                                      </p:cBhvr>
                                      <p:to>
                                        <p:strVal val="visible"/>
                                      </p:to>
                                    </p:set>
                                  </p:childTnLst>
                                </p:cTn>
                              </p:par>
                            </p:childTnLst>
                          </p:cTn>
                        </p:par>
                        <p:par>
                          <p:cTn id="41" fill="hold">
                            <p:stCondLst>
                              <p:cond delay="1800"/>
                            </p:stCondLst>
                            <p:childTnLst>
                              <p:par>
                                <p:cTn id="42" presetID="1" presetClass="entr" presetSubtype="0" fill="hold" nodeType="afterEffect">
                                  <p:stCondLst>
                                    <p:cond delay="100"/>
                                  </p:stCondLst>
                                  <p:childTnLst>
                                    <p:set>
                                      <p:cBhvr>
                                        <p:cTn id="43" dur="1" fill="hold">
                                          <p:stCondLst>
                                            <p:cond delay="0"/>
                                          </p:stCondLst>
                                        </p:cTn>
                                        <p:tgtEl>
                                          <p:spTgt spid="48"/>
                                        </p:tgtEl>
                                        <p:attrNameLst>
                                          <p:attrName>style.visibility</p:attrName>
                                        </p:attrNameLst>
                                      </p:cBhvr>
                                      <p:to>
                                        <p:strVal val="visible"/>
                                      </p:to>
                                    </p:set>
                                  </p:childTnLst>
                                </p:cTn>
                              </p:par>
                            </p:childTnLst>
                          </p:cTn>
                        </p:par>
                        <p:par>
                          <p:cTn id="44" fill="hold">
                            <p:stCondLst>
                              <p:cond delay="1900"/>
                            </p:stCondLst>
                            <p:childTnLst>
                              <p:par>
                                <p:cTn id="45" presetID="1" presetClass="entr" presetSubtype="0" fill="hold" nodeType="afterEffect">
                                  <p:stCondLst>
                                    <p:cond delay="100"/>
                                  </p:stCondLst>
                                  <p:childTnLst>
                                    <p:set>
                                      <p:cBhvr>
                                        <p:cTn id="46" dur="1" fill="hold">
                                          <p:stCondLst>
                                            <p:cond delay="0"/>
                                          </p:stCondLst>
                                        </p:cTn>
                                        <p:tgtEl>
                                          <p:spTgt spid="56"/>
                                        </p:tgtEl>
                                        <p:attrNameLst>
                                          <p:attrName>style.visibility</p:attrName>
                                        </p:attrNameLst>
                                      </p:cBhvr>
                                      <p:to>
                                        <p:strVal val="visible"/>
                                      </p:to>
                                    </p:set>
                                  </p:childTnLst>
                                </p:cTn>
                              </p:par>
                            </p:childTnLst>
                          </p:cTn>
                        </p:par>
                        <p:par>
                          <p:cTn id="47" fill="hold">
                            <p:stCondLst>
                              <p:cond delay="2000"/>
                            </p:stCondLst>
                            <p:childTnLst>
                              <p:par>
                                <p:cTn id="48" presetID="1" presetClass="entr" presetSubtype="0" fill="hold" nodeType="afterEffect">
                                  <p:stCondLst>
                                    <p:cond delay="100"/>
                                  </p:stCondLst>
                                  <p:childTnLst>
                                    <p:set>
                                      <p:cBhvr>
                                        <p:cTn id="49" dur="1" fill="hold">
                                          <p:stCondLst>
                                            <p:cond delay="0"/>
                                          </p:stCondLst>
                                        </p:cTn>
                                        <p:tgtEl>
                                          <p:spTgt spid="60"/>
                                        </p:tgtEl>
                                        <p:attrNameLst>
                                          <p:attrName>style.visibility</p:attrName>
                                        </p:attrNameLst>
                                      </p:cBhvr>
                                      <p:to>
                                        <p:strVal val="visible"/>
                                      </p:to>
                                    </p:set>
                                  </p:childTnLst>
                                </p:cTn>
                              </p:par>
                            </p:childTnLst>
                          </p:cTn>
                        </p:par>
                        <p:par>
                          <p:cTn id="50" fill="hold">
                            <p:stCondLst>
                              <p:cond delay="2100"/>
                            </p:stCondLst>
                            <p:childTnLst>
                              <p:par>
                                <p:cTn id="51" presetID="1" presetClass="entr" presetSubtype="0" fill="hold" nodeType="afterEffect">
                                  <p:stCondLst>
                                    <p:cond delay="100"/>
                                  </p:stCondLst>
                                  <p:childTnLst>
                                    <p:set>
                                      <p:cBhvr>
                                        <p:cTn id="52" dur="1" fill="hold">
                                          <p:stCondLst>
                                            <p:cond delay="0"/>
                                          </p:stCondLst>
                                        </p:cTn>
                                        <p:tgtEl>
                                          <p:spTgt spid="62"/>
                                        </p:tgtEl>
                                        <p:attrNameLst>
                                          <p:attrName>style.visibility</p:attrName>
                                        </p:attrNameLst>
                                      </p:cBhvr>
                                      <p:to>
                                        <p:strVal val="visible"/>
                                      </p:to>
                                    </p:set>
                                  </p:childTnLst>
                                </p:cTn>
                              </p:par>
                            </p:childTnLst>
                          </p:cTn>
                        </p:par>
                        <p:par>
                          <p:cTn id="53" fill="hold">
                            <p:stCondLst>
                              <p:cond delay="2200"/>
                            </p:stCondLst>
                            <p:childTnLst>
                              <p:par>
                                <p:cTn id="54" presetID="1" presetClass="entr" presetSubtype="0" fill="hold" nodeType="afterEffect">
                                  <p:stCondLst>
                                    <p:cond delay="100"/>
                                  </p:stCondLst>
                                  <p:childTnLst>
                                    <p:set>
                                      <p:cBhvr>
                                        <p:cTn id="55" dur="1" fill="hold">
                                          <p:stCondLst>
                                            <p:cond delay="0"/>
                                          </p:stCondLst>
                                        </p:cTn>
                                        <p:tgtEl>
                                          <p:spTgt spid="64"/>
                                        </p:tgtEl>
                                        <p:attrNameLst>
                                          <p:attrName>style.visibility</p:attrName>
                                        </p:attrNameLst>
                                      </p:cBhvr>
                                      <p:to>
                                        <p:strVal val="visible"/>
                                      </p:to>
                                    </p:set>
                                  </p:childTnLst>
                                </p:cTn>
                              </p:par>
                            </p:childTnLst>
                          </p:cTn>
                        </p:par>
                        <p:par>
                          <p:cTn id="56" fill="hold">
                            <p:stCondLst>
                              <p:cond delay="2300"/>
                            </p:stCondLst>
                            <p:childTnLst>
                              <p:par>
                                <p:cTn id="57" presetID="1" presetClass="entr" presetSubtype="0" fill="hold" nodeType="afterEffect">
                                  <p:stCondLst>
                                    <p:cond delay="100"/>
                                  </p:stCondLst>
                                  <p:childTnLst>
                                    <p:set>
                                      <p:cBhvr>
                                        <p:cTn id="58" dur="1" fill="hold">
                                          <p:stCondLst>
                                            <p:cond delay="0"/>
                                          </p:stCondLst>
                                        </p:cTn>
                                        <p:tgtEl>
                                          <p:spTgt spid="65"/>
                                        </p:tgtEl>
                                        <p:attrNameLst>
                                          <p:attrName>style.visibility</p:attrName>
                                        </p:attrNameLst>
                                      </p:cBhvr>
                                      <p:to>
                                        <p:strVal val="visible"/>
                                      </p:to>
                                    </p:set>
                                  </p:childTnLst>
                                </p:cTn>
                              </p:par>
                            </p:childTnLst>
                          </p:cTn>
                        </p:par>
                        <p:par>
                          <p:cTn id="59" fill="hold">
                            <p:stCondLst>
                              <p:cond delay="2400"/>
                            </p:stCondLst>
                            <p:childTnLst>
                              <p:par>
                                <p:cTn id="60" presetID="1" presetClass="entr" presetSubtype="0" fill="hold" nodeType="afterEffect">
                                  <p:stCondLst>
                                    <p:cond delay="100"/>
                                  </p:stCondLst>
                                  <p:childTnLst>
                                    <p:set>
                                      <p:cBhvr>
                                        <p:cTn id="61"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70000"/>
            <a:ext cx="12192000" cy="8128000"/>
          </a:xfrm>
          <a:prstGeom prst="rect">
            <a:avLst/>
          </a:prstGeom>
        </p:spPr>
      </p:pic>
      <p:sp>
        <p:nvSpPr>
          <p:cNvPr id="2" name="Title 1"/>
          <p:cNvSpPr>
            <a:spLocks noGrp="1"/>
          </p:cNvSpPr>
          <p:nvPr>
            <p:ph type="title"/>
          </p:nvPr>
        </p:nvSpPr>
        <p:spPr>
          <a:xfrm>
            <a:off x="838200" y="365125"/>
            <a:ext cx="8636000" cy="1325563"/>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ZA" dirty="0">
                <a:solidFill>
                  <a:schemeClr val="dk1"/>
                </a:solidFill>
                <a:ea typeface="+mn-ea"/>
                <a:cs typeface="+mn-cs"/>
              </a:rPr>
              <a:t>Second procrastination technique</a:t>
            </a:r>
          </a:p>
        </p:txBody>
      </p:sp>
      <p:sp>
        <p:nvSpPr>
          <p:cNvPr id="5" name="Content Placeholder 2"/>
          <p:cNvSpPr txBox="1">
            <a:spLocks/>
          </p:cNvSpPr>
          <p:nvPr/>
        </p:nvSpPr>
        <p:spPr>
          <a:xfrm>
            <a:off x="4013200" y="5965825"/>
            <a:ext cx="7899400" cy="60007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r">
              <a:buFont typeface="Arial" panose="020B0604020202020204" pitchFamily="34" charset="0"/>
              <a:buNone/>
            </a:pPr>
            <a:r>
              <a:rPr lang="en-ZA" dirty="0" smtClean="0"/>
              <a:t>Sometimes you should procrastinate on procrastinating</a:t>
            </a:r>
            <a:endParaRPr lang="en-ZA" dirty="0"/>
          </a:p>
        </p:txBody>
      </p:sp>
    </p:spTree>
    <p:extLst>
      <p:ext uri="{BB962C8B-B14F-4D97-AF65-F5344CB8AC3E}">
        <p14:creationId xmlns:p14="http://schemas.microsoft.com/office/powerpoint/2010/main" val="677988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Buyer’s remorse</a:t>
            </a:r>
            <a:endParaRPr lang="en-ZA" dirty="0"/>
          </a:p>
        </p:txBody>
      </p:sp>
      <p:sp>
        <p:nvSpPr>
          <p:cNvPr id="3" name="Content Placeholder 2"/>
          <p:cNvSpPr>
            <a:spLocks noGrp="1"/>
          </p:cNvSpPr>
          <p:nvPr>
            <p:ph idx="1"/>
          </p:nvPr>
        </p:nvSpPr>
        <p:spPr/>
        <p:txBody>
          <a:bodyPr/>
          <a:lstStyle/>
          <a:p>
            <a:endParaRPr lang="en-ZA"/>
          </a:p>
        </p:txBody>
      </p:sp>
    </p:spTree>
    <p:extLst>
      <p:ext uri="{BB962C8B-B14F-4D97-AF65-F5344CB8AC3E}">
        <p14:creationId xmlns:p14="http://schemas.microsoft.com/office/powerpoint/2010/main" val="23950975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1395" y="788988"/>
            <a:ext cx="5835252" cy="3539430"/>
          </a:xfrm>
          <a:prstGeom prst="rect">
            <a:avLst/>
          </a:prstGeom>
          <a:no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PlaceOrder</a:t>
            </a:r>
            <a:r>
              <a:rPr lang="en-GB" sz="1600" dirty="0" smtClean="0">
                <a:solidFill>
                  <a:srgbClr val="000000"/>
                </a:solidFill>
                <a:latin typeface="Cascadia Mono" panose="020B0609020000020004" pitchFamily="49" charset="0"/>
              </a:rPr>
              <a:t>(</a:t>
            </a:r>
            <a:r>
              <a:rPr lang="en-GB" sz="1600" dirty="0" smtClean="0">
                <a:solidFill>
                  <a:srgbClr val="27816E"/>
                </a:solidFill>
                <a:latin typeface="Cascadia Mono" panose="020B0609020000020004" pitchFamily="49" charset="0"/>
              </a:rPr>
              <a:t>Order</a:t>
            </a:r>
            <a:r>
              <a:rPr lang="en-GB" sz="1600" dirty="0" smtClean="0">
                <a:solidFill>
                  <a:srgbClr val="000000"/>
                </a:solidFill>
                <a:latin typeface="Cascadia Mono" panose="020B0609020000020004" pitchFamily="49" charset="0"/>
              </a:rPr>
              <a:t> order)</a:t>
            </a:r>
            <a:endParaRPr lang="en-GB"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a:t>
            </a:r>
          </a:p>
          <a:p>
            <a:r>
              <a:rPr lang="en-ZA" sz="1600" dirty="0" smtClean="0">
                <a:solidFill>
                  <a:srgbClr val="0000FF"/>
                </a:solidFill>
                <a:latin typeface="Cascadia Mono" panose="020B0609020000020004" pitchFamily="49" charset="0"/>
              </a:rPr>
              <a:t>    </a:t>
            </a:r>
            <a:r>
              <a:rPr lang="en-ZA" sz="1600" dirty="0" err="1" smtClean="0">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account = </a:t>
            </a:r>
            <a:r>
              <a:rPr lang="en-ZA" sz="1600" dirty="0" err="1" smtClean="0">
                <a:solidFill>
                  <a:srgbClr val="000000"/>
                </a:solidFill>
                <a:latin typeface="Cascadia Mono" panose="020B0609020000020004" pitchFamily="49" charset="0"/>
              </a:rPr>
              <a:t>GetAccount</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account.Orders.Add</a:t>
            </a:r>
            <a:r>
              <a:rPr lang="en-ZA" sz="1600" dirty="0" smtClean="0">
                <a:solidFill>
                  <a:srgbClr val="000000"/>
                </a:solidFill>
                <a:latin typeface="Cascadia Mono" panose="020B0609020000020004" pitchFamily="49" charset="0"/>
              </a:rPr>
              <a:t>(order);</a:t>
            </a:r>
          </a:p>
          <a:p>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order.State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State.Reserved</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Send(</a:t>
            </a:r>
            <a:r>
              <a:rPr lang="en-ZA" sz="1600" dirty="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ReserveStockCommand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order.Items</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RequestTimeout</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OrderConfirmed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DateTime</a:t>
            </a:r>
            <a:r>
              <a:rPr lang="en-ZA" sz="1600" dirty="0" err="1" smtClean="0">
                <a:solidFill>
                  <a:srgbClr val="000000"/>
                </a:solidFill>
                <a:latin typeface="Cascadia Mono" panose="020B0609020000020004" pitchFamily="49" charset="0"/>
              </a:rPr>
              <a:t>.UtcNow.AddDays</a:t>
            </a:r>
            <a:r>
              <a:rPr lang="en-ZA" sz="1600" dirty="0" smtClean="0">
                <a:solidFill>
                  <a:srgbClr val="000000"/>
                </a:solidFill>
                <a:latin typeface="Cascadia Mono" panose="020B0609020000020004" pitchFamily="49" charset="0"/>
              </a:rPr>
              <a:t>(1)</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p>
          <a:p>
            <a:r>
              <a:rPr lang="en-ZA" sz="1600" dirty="0" smtClean="0">
                <a:solidFill>
                  <a:srgbClr val="000000"/>
                </a:solidFill>
                <a:latin typeface="Cascadia Mono" panose="020B0609020000020004" pitchFamily="49" charset="0"/>
              </a:rPr>
              <a:t>}</a:t>
            </a:r>
            <a:endParaRPr lang="en-ZA" sz="1600" dirty="0"/>
          </a:p>
        </p:txBody>
      </p:sp>
      <p:sp>
        <p:nvSpPr>
          <p:cNvPr id="45" name="TextBox 44"/>
          <p:cNvSpPr txBox="1"/>
          <p:nvPr/>
        </p:nvSpPr>
        <p:spPr>
          <a:xfrm>
            <a:off x="67961" y="3030220"/>
            <a:ext cx="184731" cy="369332"/>
          </a:xfrm>
          <a:prstGeom prst="rect">
            <a:avLst/>
          </a:prstGeom>
          <a:noFill/>
        </p:spPr>
        <p:txBody>
          <a:bodyPr wrap="none" rtlCol="0">
            <a:spAutoFit/>
          </a:bodyPr>
          <a:lstStyle/>
          <a:p>
            <a:endParaRPr lang="en-ZA" dirty="0"/>
          </a:p>
        </p:txBody>
      </p:sp>
      <p:cxnSp>
        <p:nvCxnSpPr>
          <p:cNvPr id="9" name="Straight Arrow Connector 8"/>
          <p:cNvCxnSpPr/>
          <p:nvPr/>
        </p:nvCxnSpPr>
        <p:spPr>
          <a:xfrm flipH="1">
            <a:off x="1205326" y="3886200"/>
            <a:ext cx="77374" cy="609600"/>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2908855" y="3775710"/>
            <a:ext cx="5955476" cy="2308324"/>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OrderCancelled</a:t>
            </a:r>
            <a:r>
              <a:rPr lang="en-GB" sz="1600" dirty="0" smtClean="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orderId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p>
          <a:p>
            <a:r>
              <a:rPr lang="en-ZA" sz="1600" dirty="0" smtClean="0">
                <a:solidFill>
                  <a:srgbClr val="0000FF"/>
                </a:solidFill>
                <a:latin typeface="Cascadia Mono" panose="020B0609020000020004" pitchFamily="49" charset="0"/>
              </a:rPr>
              <a:t>    </a:t>
            </a:r>
            <a:r>
              <a:rPr lang="en-ZA" sz="1600" dirty="0" err="1" smtClean="0">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order = </a:t>
            </a:r>
            <a:r>
              <a:rPr lang="en-ZA" sz="1600" dirty="0" err="1" smtClean="0">
                <a:solidFill>
                  <a:srgbClr val="000000"/>
                </a:solidFill>
                <a:latin typeface="Cascadia Mono" panose="020B0609020000020004" pitchFamily="49" charset="0"/>
              </a:rPr>
              <a:t>GetOrder</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account.Orders.Remove</a:t>
            </a:r>
            <a:r>
              <a:rPr lang="en-ZA" sz="1600" dirty="0" smtClean="0">
                <a:solidFill>
                  <a:srgbClr val="000000"/>
                </a:solidFill>
                <a:latin typeface="Cascadia Mono" panose="020B0609020000020004" pitchFamily="49" charset="0"/>
              </a:rPr>
              <a:t>(order);</a:t>
            </a:r>
          </a:p>
          <a:p>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order.State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State.Cancelled</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Send(</a:t>
            </a:r>
            <a:r>
              <a:rPr lang="en-ZA" sz="1600" dirty="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ReleaseStockCommand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order.Items</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endParaRPr lang="en-ZA" sz="1600" dirty="0"/>
          </a:p>
        </p:txBody>
      </p:sp>
      <p:sp>
        <p:nvSpPr>
          <p:cNvPr id="17" name="TextBox 16"/>
          <p:cNvSpPr txBox="1"/>
          <p:nvPr/>
        </p:nvSpPr>
        <p:spPr>
          <a:xfrm>
            <a:off x="6126851" y="788988"/>
            <a:ext cx="5474576" cy="2062103"/>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OrderConfirmed</a:t>
            </a:r>
            <a:r>
              <a:rPr lang="en-GB" sz="1600" dirty="0" smtClean="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orderId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p>
          <a:p>
            <a:r>
              <a:rPr lang="en-ZA" sz="1600" dirty="0" smtClean="0">
                <a:solidFill>
                  <a:srgbClr val="0000FF"/>
                </a:solidFill>
                <a:latin typeface="Cascadia Mono" panose="020B0609020000020004" pitchFamily="49" charset="0"/>
              </a:rPr>
              <a:t>    </a:t>
            </a:r>
            <a:r>
              <a:rPr lang="en-ZA" sz="1600" dirty="0" err="1" smtClean="0">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order </a:t>
            </a:r>
            <a:r>
              <a:rPr lang="en-ZA" sz="1600" dirty="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GetOrder</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order.State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State.Confirmed</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Send(</a:t>
            </a:r>
            <a:r>
              <a:rPr lang="en-ZA" sz="1600" dirty="0" smtClean="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PackStockCommand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order.Items</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Send(</a:t>
            </a:r>
            <a:r>
              <a:rPr lang="en-ZA" sz="1600" dirty="0" smtClean="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ChargeCreditCard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endParaRPr lang="en-ZA" sz="1600" dirty="0"/>
          </a:p>
        </p:txBody>
      </p:sp>
      <p:cxnSp>
        <p:nvCxnSpPr>
          <p:cNvPr id="13" name="Straight Arrow Connector 12"/>
          <p:cNvCxnSpPr/>
          <p:nvPr/>
        </p:nvCxnSpPr>
        <p:spPr>
          <a:xfrm flipH="1">
            <a:off x="9372600" y="317500"/>
            <a:ext cx="1028701" cy="609600"/>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3"/>
          <a:stretch>
            <a:fillRect/>
          </a:stretch>
        </p:blipFill>
        <p:spPr>
          <a:xfrm>
            <a:off x="0" y="4389439"/>
            <a:ext cx="1905266" cy="1819529"/>
          </a:xfrm>
          <a:prstGeom prst="rect">
            <a:avLst/>
          </a:prstGeom>
        </p:spPr>
      </p:pic>
      <p:sp>
        <p:nvSpPr>
          <p:cNvPr id="10" name="TextBox 9"/>
          <p:cNvSpPr txBox="1"/>
          <p:nvPr/>
        </p:nvSpPr>
        <p:spPr>
          <a:xfrm>
            <a:off x="6126851" y="788988"/>
            <a:ext cx="5955476" cy="2800767"/>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OrderConfirmed</a:t>
            </a:r>
            <a:r>
              <a:rPr lang="en-GB" sz="1600" dirty="0" smtClean="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orderId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p>
          <a:p>
            <a:r>
              <a:rPr lang="en-ZA" sz="1600" dirty="0" smtClean="0">
                <a:solidFill>
                  <a:srgbClr val="0000FF"/>
                </a:solidFill>
                <a:latin typeface="Cascadia Mono" panose="020B0609020000020004" pitchFamily="49" charset="0"/>
              </a:rPr>
              <a:t>    </a:t>
            </a:r>
            <a:r>
              <a:rPr lang="en-ZA" sz="1600" dirty="0" err="1" smtClean="0">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order </a:t>
            </a:r>
            <a:r>
              <a:rPr lang="en-ZA" sz="1600" dirty="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GetOrder</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if</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order.State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State.Cancelled</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order.State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State.Confirmed</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Send(</a:t>
            </a:r>
            <a:r>
              <a:rPr lang="en-ZA" sz="1600" dirty="0" smtClean="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PackStockCommand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order.Items</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Send(</a:t>
            </a:r>
            <a:r>
              <a:rPr lang="en-ZA" sz="1600" dirty="0" smtClean="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ChargeCreditCard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p>
          <a:p>
            <a:r>
              <a:rPr lang="en-ZA" sz="1600" dirty="0" smtClean="0">
                <a:solidFill>
                  <a:srgbClr val="000000"/>
                </a:solidFill>
                <a:latin typeface="Cascadia Mono" panose="020B0609020000020004" pitchFamily="49" charset="0"/>
              </a:rPr>
              <a:t>}</a:t>
            </a:r>
            <a:endParaRPr lang="en-ZA" sz="1600" dirty="0"/>
          </a:p>
        </p:txBody>
      </p:sp>
      <p:sp>
        <p:nvSpPr>
          <p:cNvPr id="18" name="TextBox 17"/>
          <p:cNvSpPr txBox="1"/>
          <p:nvPr/>
        </p:nvSpPr>
        <p:spPr>
          <a:xfrm>
            <a:off x="2908855" y="3775710"/>
            <a:ext cx="6316153" cy="3046988"/>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OrderCancelled</a:t>
            </a:r>
            <a:r>
              <a:rPr lang="en-GB" sz="1600" dirty="0" smtClean="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orderId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p>
          <a:p>
            <a:r>
              <a:rPr lang="en-ZA" sz="1600" dirty="0" smtClean="0">
                <a:solidFill>
                  <a:srgbClr val="0000FF"/>
                </a:solidFill>
                <a:latin typeface="Cascadia Mono" panose="020B0609020000020004" pitchFamily="49" charset="0"/>
              </a:rPr>
              <a:t>    </a:t>
            </a:r>
            <a:r>
              <a:rPr lang="en-ZA" sz="1600" dirty="0" err="1" smtClean="0">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order = </a:t>
            </a:r>
            <a:r>
              <a:rPr lang="en-ZA" sz="1600" dirty="0" err="1" smtClean="0">
                <a:solidFill>
                  <a:srgbClr val="000000"/>
                </a:solidFill>
                <a:latin typeface="Cascadia Mono" panose="020B0609020000020004" pitchFamily="49" charset="0"/>
              </a:rPr>
              <a:t>GetOrder</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if</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order.State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State.Reserved</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account.Orders.Remove</a:t>
            </a:r>
            <a:r>
              <a:rPr lang="en-ZA" sz="1600" dirty="0" smtClean="0">
                <a:solidFill>
                  <a:srgbClr val="000000"/>
                </a:solidFill>
                <a:latin typeface="Cascadia Mono" panose="020B0609020000020004" pitchFamily="49" charset="0"/>
              </a:rPr>
              <a:t>(order);</a:t>
            </a:r>
          </a:p>
          <a:p>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order.State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State.Cancelled</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Send(</a:t>
            </a:r>
            <a:r>
              <a:rPr lang="en-ZA" sz="1600" dirty="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ReleaseStockCommand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order.Items</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p>
          <a:p>
            <a:r>
              <a:rPr lang="en-ZA" sz="1600" dirty="0" smtClean="0">
                <a:solidFill>
                  <a:srgbClr val="000000"/>
                </a:solidFill>
                <a:latin typeface="Cascadia Mono" panose="020B0609020000020004" pitchFamily="49" charset="0"/>
              </a:rPr>
              <a:t>}</a:t>
            </a:r>
            <a:endParaRPr lang="en-ZA" sz="1600" dirty="0"/>
          </a:p>
        </p:txBody>
      </p:sp>
    </p:spTree>
    <p:extLst>
      <p:ext uri="{BB962C8B-B14F-4D97-AF65-F5344CB8AC3E}">
        <p14:creationId xmlns:p14="http://schemas.microsoft.com/office/powerpoint/2010/main" val="408707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42" presetClass="path" presetSubtype="0" accel="50000" decel="50000" fill="hold" nodeType="withEffect">
                                  <p:stCondLst>
                                    <p:cond delay="0"/>
                                  </p:stCondLst>
                                  <p:childTnLst>
                                    <p:animMotion origin="layout" path="M 5E-6 4.81481E-6 L -0.26146 0.003 " pathEditMode="relative" rAng="0" ptsTypes="AA">
                                      <p:cBhvr>
                                        <p:cTn id="14" dur="500" fill="hold"/>
                                        <p:tgtEl>
                                          <p:spTgt spid="6"/>
                                        </p:tgtEl>
                                        <p:attrNameLst>
                                          <p:attrName>ppt_x</p:attrName>
                                          <p:attrName>ppt_y</p:attrName>
                                        </p:attrNameLst>
                                      </p:cBhvr>
                                      <p:rCtr x="-13073" y="13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55639 -0.90325 L 0.84389 -0.58288 " pathEditMode="relative" rAng="0" ptsTypes="AA">
                                      <p:cBhvr>
                                        <p:cTn id="22" dur="500" fill="hold"/>
                                        <p:tgtEl>
                                          <p:spTgt spid="6"/>
                                        </p:tgtEl>
                                        <p:attrNameLst>
                                          <p:attrName>ppt_x</p:attrName>
                                          <p:attrName>ppt_y</p:attrName>
                                        </p:attrNameLst>
                                      </p:cBhvr>
                                      <p:rCtr x="14375" y="16019"/>
                                    </p:animMotion>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0"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a:stCxn id="5" idx="6"/>
            <a:endCxn id="6" idx="2"/>
          </p:cNvCxnSpPr>
          <p:nvPr/>
        </p:nvCxnSpPr>
        <p:spPr>
          <a:xfrm>
            <a:off x="2247900" y="1249693"/>
            <a:ext cx="114935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6" idx="6"/>
            <a:endCxn id="7" idx="2"/>
          </p:cNvCxnSpPr>
          <p:nvPr/>
        </p:nvCxnSpPr>
        <p:spPr>
          <a:xfrm flipV="1">
            <a:off x="5302250" y="1167143"/>
            <a:ext cx="3009900" cy="8255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6" idx="3"/>
            <a:endCxn id="8" idx="7"/>
          </p:cNvCxnSpPr>
          <p:nvPr/>
        </p:nvCxnSpPr>
        <p:spPr>
          <a:xfrm flipH="1">
            <a:off x="2549944" y="1923212"/>
            <a:ext cx="1126287" cy="197505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stCxn id="8" idx="6"/>
            <a:endCxn id="17" idx="2"/>
          </p:cNvCxnSpPr>
          <p:nvPr/>
        </p:nvCxnSpPr>
        <p:spPr>
          <a:xfrm>
            <a:off x="2828925" y="4571790"/>
            <a:ext cx="2765425" cy="11681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a:stCxn id="17" idx="6"/>
            <a:endCxn id="40" idx="2"/>
          </p:cNvCxnSpPr>
          <p:nvPr/>
        </p:nvCxnSpPr>
        <p:spPr>
          <a:xfrm flipV="1">
            <a:off x="7499350" y="5308600"/>
            <a:ext cx="2514600" cy="43138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a:stCxn id="8" idx="6"/>
            <a:endCxn id="55" idx="2"/>
          </p:cNvCxnSpPr>
          <p:nvPr/>
        </p:nvCxnSpPr>
        <p:spPr>
          <a:xfrm flipV="1">
            <a:off x="2828925" y="3072143"/>
            <a:ext cx="2765425" cy="149964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p:cNvCxnSpPr>
            <a:stCxn id="55" idx="7"/>
            <a:endCxn id="7" idx="3"/>
          </p:cNvCxnSpPr>
          <p:nvPr/>
        </p:nvCxnSpPr>
        <p:spPr>
          <a:xfrm flipV="1">
            <a:off x="7220369" y="1840662"/>
            <a:ext cx="1370762" cy="55796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p:cNvCxnSpPr>
            <a:stCxn id="55" idx="4"/>
            <a:endCxn id="17" idx="0"/>
          </p:cNvCxnSpPr>
          <p:nvPr/>
        </p:nvCxnSpPr>
        <p:spPr>
          <a:xfrm>
            <a:off x="6546850" y="4024643"/>
            <a:ext cx="0" cy="76283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5" name="Oval 4"/>
          <p:cNvSpPr/>
          <p:nvPr/>
        </p:nvSpPr>
        <p:spPr>
          <a:xfrm>
            <a:off x="342900" y="297193"/>
            <a:ext cx="1905000" cy="1905000"/>
          </a:xfrm>
          <a:prstGeom prst="ellipse">
            <a:avLst/>
          </a:prstGeom>
          <a:ln w="76200" cmpd="dbl">
            <a:solidFill>
              <a:srgbClr val="0F0A07"/>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ZA" dirty="0" smtClean="0">
                <a:solidFill>
                  <a:schemeClr val="tx1"/>
                </a:solidFill>
              </a:rPr>
              <a:t>Order placed</a:t>
            </a:r>
            <a:endParaRPr lang="en-ZA" dirty="0">
              <a:solidFill>
                <a:schemeClr val="tx1"/>
              </a:solidFill>
            </a:endParaRPr>
          </a:p>
        </p:txBody>
      </p:sp>
      <p:sp>
        <p:nvSpPr>
          <p:cNvPr id="6" name="Oval 5"/>
          <p:cNvSpPr/>
          <p:nvPr/>
        </p:nvSpPr>
        <p:spPr>
          <a:xfrm>
            <a:off x="3397250" y="297193"/>
            <a:ext cx="1905000" cy="1905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ZA" dirty="0" smtClean="0">
                <a:solidFill>
                  <a:schemeClr val="tx1"/>
                </a:solidFill>
              </a:rPr>
              <a:t>Order Reserved</a:t>
            </a:r>
            <a:endParaRPr lang="en-ZA" dirty="0">
              <a:solidFill>
                <a:schemeClr val="tx1"/>
              </a:solidFill>
            </a:endParaRPr>
          </a:p>
        </p:txBody>
      </p:sp>
      <p:sp>
        <p:nvSpPr>
          <p:cNvPr id="7" name="Oval 6"/>
          <p:cNvSpPr/>
          <p:nvPr/>
        </p:nvSpPr>
        <p:spPr>
          <a:xfrm>
            <a:off x="8312150" y="214643"/>
            <a:ext cx="1905000" cy="1905000"/>
          </a:xfrm>
          <a:prstGeom prst="ellipse">
            <a:avLst/>
          </a:prstGeom>
          <a:ln w="76200" cmpd="dbl">
            <a:solidFill>
              <a:srgbClr val="0F0A07"/>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ZA" dirty="0">
                <a:solidFill>
                  <a:schemeClr val="tx1"/>
                </a:solidFill>
              </a:rPr>
              <a:t>Order Cancelled</a:t>
            </a:r>
          </a:p>
        </p:txBody>
      </p:sp>
      <p:sp>
        <p:nvSpPr>
          <p:cNvPr id="8" name="Oval 7"/>
          <p:cNvSpPr/>
          <p:nvPr/>
        </p:nvSpPr>
        <p:spPr>
          <a:xfrm>
            <a:off x="923925" y="3619290"/>
            <a:ext cx="1905000" cy="1905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ZA" dirty="0" smtClean="0">
                <a:solidFill>
                  <a:schemeClr val="tx1"/>
                </a:solidFill>
              </a:rPr>
              <a:t>Order Confirmed</a:t>
            </a:r>
            <a:endParaRPr lang="en-ZA" dirty="0">
              <a:solidFill>
                <a:schemeClr val="tx1"/>
              </a:solidFill>
            </a:endParaRPr>
          </a:p>
        </p:txBody>
      </p:sp>
      <p:sp>
        <p:nvSpPr>
          <p:cNvPr id="17" name="Oval 16"/>
          <p:cNvSpPr/>
          <p:nvPr/>
        </p:nvSpPr>
        <p:spPr>
          <a:xfrm>
            <a:off x="5594350" y="4787481"/>
            <a:ext cx="1905000" cy="1905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ZA" dirty="0" smtClean="0">
                <a:solidFill>
                  <a:schemeClr val="tx1"/>
                </a:solidFill>
              </a:rPr>
              <a:t>Order Paid for</a:t>
            </a:r>
            <a:endParaRPr lang="en-ZA" dirty="0">
              <a:solidFill>
                <a:schemeClr val="tx1"/>
              </a:solidFill>
            </a:endParaRPr>
          </a:p>
        </p:txBody>
      </p:sp>
      <p:sp>
        <p:nvSpPr>
          <p:cNvPr id="40" name="Oval 39"/>
          <p:cNvSpPr/>
          <p:nvPr/>
        </p:nvSpPr>
        <p:spPr>
          <a:xfrm>
            <a:off x="10013950" y="4356100"/>
            <a:ext cx="1905000" cy="1905000"/>
          </a:xfrm>
          <a:prstGeom prst="ellipse">
            <a:avLst/>
          </a:prstGeom>
          <a:ln w="76200" cmpd="dbl">
            <a:solidFill>
              <a:srgbClr val="0F0A07"/>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ZA" dirty="0">
                <a:solidFill>
                  <a:schemeClr val="tx1"/>
                </a:solidFill>
              </a:rPr>
              <a:t>Order Shipped</a:t>
            </a:r>
          </a:p>
        </p:txBody>
      </p:sp>
      <p:sp>
        <p:nvSpPr>
          <p:cNvPr id="55" name="Oval 54"/>
          <p:cNvSpPr/>
          <p:nvPr/>
        </p:nvSpPr>
        <p:spPr>
          <a:xfrm>
            <a:off x="5594350" y="2119643"/>
            <a:ext cx="1905000" cy="1905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ZA" dirty="0" smtClean="0">
                <a:solidFill>
                  <a:schemeClr val="tx1"/>
                </a:solidFill>
              </a:rPr>
              <a:t>Order Payment Failed</a:t>
            </a:r>
            <a:endParaRPr lang="en-ZA" dirty="0">
              <a:solidFill>
                <a:schemeClr val="tx1"/>
              </a:solidFill>
            </a:endParaRPr>
          </a:p>
        </p:txBody>
      </p:sp>
    </p:spTree>
    <p:extLst>
      <p:ext uri="{BB962C8B-B14F-4D97-AF65-F5344CB8AC3E}">
        <p14:creationId xmlns:p14="http://schemas.microsoft.com/office/powerpoint/2010/main" val="2753242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animBg="1"/>
      <p:bldP spid="40" grpId="0" animBg="1"/>
      <p:bldP spid="5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The Actor Model</a:t>
            </a:r>
            <a:endParaRPr lang="en-ZA" dirty="0"/>
          </a:p>
        </p:txBody>
      </p:sp>
      <p:pic>
        <p:nvPicPr>
          <p:cNvPr id="4" name="Picture 3"/>
          <p:cNvPicPr>
            <a:picLocks noChangeAspect="1"/>
          </p:cNvPicPr>
          <p:nvPr/>
        </p:nvPicPr>
        <p:blipFill>
          <a:blip r:embed="rId3"/>
          <a:stretch>
            <a:fillRect/>
          </a:stretch>
        </p:blipFill>
        <p:spPr>
          <a:xfrm>
            <a:off x="795970" y="2044463"/>
            <a:ext cx="3039887" cy="3057357"/>
          </a:xfrm>
          <a:prstGeom prst="rect">
            <a:avLst/>
          </a:prstGeom>
        </p:spPr>
      </p:pic>
      <p:pic>
        <p:nvPicPr>
          <p:cNvPr id="5" name="Picture 4"/>
          <p:cNvPicPr>
            <a:picLocks noChangeAspect="1"/>
          </p:cNvPicPr>
          <p:nvPr/>
        </p:nvPicPr>
        <p:blipFill>
          <a:blip r:embed="rId4"/>
          <a:stretch>
            <a:fillRect/>
          </a:stretch>
        </p:blipFill>
        <p:spPr>
          <a:xfrm>
            <a:off x="5038885" y="3040356"/>
            <a:ext cx="1270065" cy="1270065"/>
          </a:xfrm>
          <a:prstGeom prst="rect">
            <a:avLst/>
          </a:prstGeom>
        </p:spPr>
      </p:pic>
      <p:pic>
        <p:nvPicPr>
          <p:cNvPr id="6" name="Picture 2" descr="http://icons.iconarchive.com/icons/iconsmind/outline/128/Mailbox-Empty-icon.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406519" y="3040356"/>
            <a:ext cx="1270064" cy="12700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222701" y="3040356"/>
            <a:ext cx="1270065" cy="1270065"/>
          </a:xfrm>
          <a:prstGeom prst="rect">
            <a:avLst/>
          </a:prstGeom>
        </p:spPr>
      </p:pic>
      <p:sp>
        <p:nvSpPr>
          <p:cNvPr id="8" name="Cross 7"/>
          <p:cNvSpPr/>
          <p:nvPr/>
        </p:nvSpPr>
        <p:spPr>
          <a:xfrm>
            <a:off x="4215744" y="3309123"/>
            <a:ext cx="732531" cy="732531"/>
          </a:xfrm>
          <a:prstGeom prst="plus">
            <a:avLst>
              <a:gd name="adj" fmla="val 462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9" name="Cross 8"/>
          <p:cNvSpPr/>
          <p:nvPr/>
        </p:nvSpPr>
        <p:spPr>
          <a:xfrm>
            <a:off x="6399560" y="3309123"/>
            <a:ext cx="732531" cy="732531"/>
          </a:xfrm>
          <a:prstGeom prst="plus">
            <a:avLst>
              <a:gd name="adj" fmla="val 462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10" name="Cross 9"/>
          <p:cNvSpPr/>
          <p:nvPr/>
        </p:nvSpPr>
        <p:spPr>
          <a:xfrm>
            <a:off x="8583376" y="3309123"/>
            <a:ext cx="732531" cy="732531"/>
          </a:xfrm>
          <a:prstGeom prst="plus">
            <a:avLst>
              <a:gd name="adj" fmla="val 462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11" name="Rounded Rectangle 10"/>
          <p:cNvSpPr/>
          <p:nvPr/>
        </p:nvSpPr>
        <p:spPr>
          <a:xfrm>
            <a:off x="443007" y="1546955"/>
            <a:ext cx="11245888" cy="4327781"/>
          </a:xfrm>
          <a:prstGeom prst="round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
        <p:nvSpPr>
          <p:cNvPr id="12" name="TextBox 11"/>
          <p:cNvSpPr txBox="1"/>
          <p:nvPr/>
        </p:nvSpPr>
        <p:spPr>
          <a:xfrm>
            <a:off x="1497291" y="5107383"/>
            <a:ext cx="1637243" cy="523220"/>
          </a:xfrm>
          <a:prstGeom prst="rect">
            <a:avLst/>
          </a:prstGeom>
          <a:noFill/>
        </p:spPr>
        <p:txBody>
          <a:bodyPr wrap="none" rtlCol="0">
            <a:spAutoFit/>
          </a:bodyPr>
          <a:lstStyle/>
          <a:p>
            <a:r>
              <a:rPr lang="en-ZA" sz="2800" dirty="0" smtClean="0"/>
              <a:t>Behaviour</a:t>
            </a:r>
            <a:endParaRPr lang="en-ZA" sz="2800" dirty="0"/>
          </a:p>
        </p:txBody>
      </p:sp>
      <p:sp>
        <p:nvSpPr>
          <p:cNvPr id="13" name="TextBox 12"/>
          <p:cNvSpPr txBox="1"/>
          <p:nvPr/>
        </p:nvSpPr>
        <p:spPr>
          <a:xfrm>
            <a:off x="4582009" y="5107383"/>
            <a:ext cx="2005229" cy="523220"/>
          </a:xfrm>
          <a:prstGeom prst="rect">
            <a:avLst/>
          </a:prstGeom>
          <a:noFill/>
        </p:spPr>
        <p:txBody>
          <a:bodyPr wrap="none" rtlCol="0">
            <a:spAutoFit/>
          </a:bodyPr>
          <a:lstStyle/>
          <a:p>
            <a:r>
              <a:rPr lang="en-ZA" sz="2800" dirty="0" smtClean="0"/>
              <a:t>Concurrency</a:t>
            </a:r>
            <a:endParaRPr lang="en-ZA" sz="2800" dirty="0"/>
          </a:p>
        </p:txBody>
      </p:sp>
      <p:sp>
        <p:nvSpPr>
          <p:cNvPr id="14" name="TextBox 13"/>
          <p:cNvSpPr txBox="1"/>
          <p:nvPr/>
        </p:nvSpPr>
        <p:spPr>
          <a:xfrm>
            <a:off x="7398857" y="5107383"/>
            <a:ext cx="917752" cy="523220"/>
          </a:xfrm>
          <a:prstGeom prst="rect">
            <a:avLst/>
          </a:prstGeom>
          <a:noFill/>
        </p:spPr>
        <p:txBody>
          <a:bodyPr wrap="none" rtlCol="0">
            <a:spAutoFit/>
          </a:bodyPr>
          <a:lstStyle/>
          <a:p>
            <a:r>
              <a:rPr lang="en-ZA" sz="2800" dirty="0" smtClean="0"/>
              <a:t>State</a:t>
            </a:r>
            <a:endParaRPr lang="en-ZA" sz="2800" dirty="0"/>
          </a:p>
        </p:txBody>
      </p:sp>
      <p:sp>
        <p:nvSpPr>
          <p:cNvPr id="15" name="TextBox 14"/>
          <p:cNvSpPr txBox="1"/>
          <p:nvPr/>
        </p:nvSpPr>
        <p:spPr>
          <a:xfrm>
            <a:off x="9376433" y="5107383"/>
            <a:ext cx="1330236" cy="523220"/>
          </a:xfrm>
          <a:prstGeom prst="rect">
            <a:avLst/>
          </a:prstGeom>
          <a:noFill/>
        </p:spPr>
        <p:txBody>
          <a:bodyPr wrap="none" rtlCol="0">
            <a:spAutoFit/>
          </a:bodyPr>
          <a:lstStyle/>
          <a:p>
            <a:r>
              <a:rPr lang="en-ZA" sz="2800" dirty="0" smtClean="0"/>
              <a:t>Mailbox</a:t>
            </a:r>
            <a:endParaRPr lang="en-ZA" sz="2800" dirty="0"/>
          </a:p>
        </p:txBody>
      </p:sp>
    </p:spTree>
    <p:extLst>
      <p:ext uri="{BB962C8B-B14F-4D97-AF65-F5344CB8AC3E}">
        <p14:creationId xmlns:p14="http://schemas.microsoft.com/office/powerpoint/2010/main" val="645091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err="1" smtClean="0"/>
              <a:t>Precrastionation</a:t>
            </a:r>
            <a:r>
              <a:rPr lang="en-ZA" dirty="0" smtClean="0"/>
              <a:t>:</a:t>
            </a:r>
            <a:endParaRPr lang="en-ZA" dirty="0"/>
          </a:p>
        </p:txBody>
      </p:sp>
      <p:sp>
        <p:nvSpPr>
          <p:cNvPr id="5" name="Content Placeholder 4"/>
          <p:cNvSpPr>
            <a:spLocks noGrp="1"/>
          </p:cNvSpPr>
          <p:nvPr>
            <p:ph sz="half" idx="2"/>
          </p:nvPr>
        </p:nvSpPr>
        <p:spPr/>
        <p:txBody>
          <a:bodyPr/>
          <a:lstStyle/>
          <a:p>
            <a:pPr marL="0" indent="0">
              <a:buNone/>
            </a:pPr>
            <a:r>
              <a:rPr lang="en-ZA" dirty="0" smtClean="0"/>
              <a:t>noun – </a:t>
            </a:r>
          </a:p>
          <a:p>
            <a:pPr marL="0" indent="0">
              <a:buNone/>
            </a:pPr>
            <a:endParaRPr lang="en-ZA" dirty="0"/>
          </a:p>
          <a:p>
            <a:pPr marL="0" indent="0">
              <a:buNone/>
            </a:pPr>
            <a:r>
              <a:rPr lang="en-GB" i="1" dirty="0"/>
              <a:t>The completion of a task too quickly or </a:t>
            </a:r>
            <a:r>
              <a:rPr lang="en-GB" b="1" i="1" dirty="0"/>
              <a:t>too early </a:t>
            </a:r>
            <a:r>
              <a:rPr lang="en-GB" i="1" dirty="0"/>
              <a:t>for the optimal outcome; the compulsion to act in this way</a:t>
            </a:r>
            <a:endParaRPr lang="en-ZA" i="1" dirty="0"/>
          </a:p>
        </p:txBody>
      </p:sp>
      <p:pic>
        <p:nvPicPr>
          <p:cNvPr id="2" name="Picture 1"/>
          <p:cNvPicPr>
            <a:picLocks noChangeAspect="1"/>
          </p:cNvPicPr>
          <p:nvPr/>
        </p:nvPicPr>
        <p:blipFill>
          <a:blip r:embed="rId2"/>
          <a:stretch>
            <a:fillRect/>
          </a:stretch>
        </p:blipFill>
        <p:spPr>
          <a:xfrm>
            <a:off x="0" y="1447288"/>
            <a:ext cx="5803900" cy="5455871"/>
          </a:xfrm>
          <a:prstGeom prst="rect">
            <a:avLst/>
          </a:prstGeom>
        </p:spPr>
      </p:pic>
    </p:spTree>
    <p:extLst>
      <p:ext uri="{BB962C8B-B14F-4D97-AF65-F5344CB8AC3E}">
        <p14:creationId xmlns:p14="http://schemas.microsoft.com/office/powerpoint/2010/main" val="1673085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2195" y="166688"/>
            <a:ext cx="4031873" cy="1077218"/>
          </a:xfrm>
          <a:prstGeom prst="rect">
            <a:avLst/>
          </a:prstGeom>
          <a:no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PlaceOrder</a:t>
            </a:r>
            <a:r>
              <a:rPr lang="en-GB" sz="1600" dirty="0" smtClean="0">
                <a:solidFill>
                  <a:srgbClr val="000000"/>
                </a:solidFill>
                <a:latin typeface="Cascadia Mono" panose="020B0609020000020004" pitchFamily="49" charset="0"/>
              </a:rPr>
              <a:t>(</a:t>
            </a:r>
            <a:r>
              <a:rPr lang="en-GB" sz="1600" dirty="0" smtClean="0">
                <a:solidFill>
                  <a:srgbClr val="27816E"/>
                </a:solidFill>
                <a:latin typeface="Cascadia Mono" panose="020B0609020000020004" pitchFamily="49" charset="0"/>
              </a:rPr>
              <a:t>Order</a:t>
            </a:r>
            <a:r>
              <a:rPr lang="en-GB" sz="1600" dirty="0" smtClean="0">
                <a:solidFill>
                  <a:srgbClr val="000000"/>
                </a:solidFill>
                <a:latin typeface="Cascadia Mono" panose="020B0609020000020004" pitchFamily="49" charset="0"/>
              </a:rPr>
              <a:t> order)</a:t>
            </a:r>
            <a:endParaRPr lang="en-GB"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Send(</a:t>
            </a:r>
            <a:r>
              <a:rPr lang="en-ZA" sz="1600" dirty="0" smtClean="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StartOrder</a:t>
            </a:r>
            <a:r>
              <a:rPr lang="en-ZA" sz="1600" dirty="0" smtClean="0">
                <a:solidFill>
                  <a:srgbClr val="000000"/>
                </a:solidFill>
                <a:latin typeface="Cascadia Mono" panose="020B0609020000020004" pitchFamily="49" charset="0"/>
              </a:rPr>
              <a:t>(order));</a:t>
            </a:r>
          </a:p>
          <a:p>
            <a:r>
              <a:rPr lang="en-ZA" sz="1600" dirty="0" smtClean="0">
                <a:solidFill>
                  <a:srgbClr val="000000"/>
                </a:solidFill>
                <a:latin typeface="Cascadia Mono" panose="020B0609020000020004" pitchFamily="49" charset="0"/>
              </a:rPr>
              <a:t>}</a:t>
            </a:r>
            <a:endParaRPr lang="en-ZA" sz="1600" dirty="0"/>
          </a:p>
        </p:txBody>
      </p:sp>
      <p:sp>
        <p:nvSpPr>
          <p:cNvPr id="6" name="TextBox 5"/>
          <p:cNvSpPr txBox="1"/>
          <p:nvPr/>
        </p:nvSpPr>
        <p:spPr>
          <a:xfrm>
            <a:off x="162195" y="1389033"/>
            <a:ext cx="5715026" cy="3046988"/>
          </a:xfrm>
          <a:prstGeom prst="rect">
            <a:avLst/>
          </a:prstGeom>
          <a:no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StartOrder</a:t>
            </a:r>
            <a:r>
              <a:rPr lang="en-GB" sz="1600" dirty="0" smtClean="0">
                <a:solidFill>
                  <a:srgbClr val="000000"/>
                </a:solidFill>
                <a:latin typeface="Cascadia Mono" panose="020B0609020000020004" pitchFamily="49" charset="0"/>
              </a:rPr>
              <a:t> order)</a:t>
            </a:r>
            <a:endParaRPr lang="en-GB"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Data.OrderState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State.Reserved</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Data.Items</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order.Items</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Send(</a:t>
            </a:r>
            <a:r>
              <a:rPr lang="en-ZA" sz="1600" dirty="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ReserveStockCommand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Data.Items</a:t>
            </a:r>
            <a:r>
              <a:rPr lang="en-ZA" sz="1600" dirty="0" smtClean="0">
                <a:solidFill>
                  <a:srgbClr val="000000"/>
                </a:solidFill>
                <a:latin typeface="Cascadia Mono" panose="020B0609020000020004" pitchFamily="49" charset="0"/>
              </a:rPr>
              <a:t>));</a:t>
            </a:r>
          </a:p>
          <a:p>
            <a:endParaRPr lang="en-ZA" sz="1600" dirty="0" smtClean="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RequestTimeout</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OrderConfirmed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DateTime</a:t>
            </a:r>
            <a:r>
              <a:rPr lang="en-ZA" sz="1600" dirty="0" err="1" smtClean="0">
                <a:solidFill>
                  <a:srgbClr val="000000"/>
                </a:solidFill>
                <a:latin typeface="Cascadia Mono" panose="020B0609020000020004" pitchFamily="49" charset="0"/>
              </a:rPr>
              <a:t>.UtcNow.AddDays</a:t>
            </a:r>
            <a:r>
              <a:rPr lang="en-ZA" sz="1600" dirty="0" smtClean="0">
                <a:solidFill>
                  <a:srgbClr val="000000"/>
                </a:solidFill>
                <a:latin typeface="Cascadia Mono" panose="020B0609020000020004" pitchFamily="49" charset="0"/>
              </a:rPr>
              <a:t>(1)</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p>
          <a:p>
            <a:r>
              <a:rPr lang="en-ZA" sz="1600" dirty="0" smtClean="0">
                <a:solidFill>
                  <a:srgbClr val="000000"/>
                </a:solidFill>
                <a:latin typeface="Cascadia Mono" panose="020B0609020000020004" pitchFamily="49" charset="0"/>
              </a:rPr>
              <a:t>}</a:t>
            </a:r>
            <a:endParaRPr lang="en-ZA" sz="1600" dirty="0"/>
          </a:p>
        </p:txBody>
      </p:sp>
      <p:sp>
        <p:nvSpPr>
          <p:cNvPr id="8" name="TextBox 7"/>
          <p:cNvSpPr txBox="1"/>
          <p:nvPr/>
        </p:nvSpPr>
        <p:spPr>
          <a:xfrm>
            <a:off x="6240116" y="166688"/>
            <a:ext cx="5715026" cy="1323439"/>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OrderCancelled</a:t>
            </a:r>
            <a:r>
              <a:rPr lang="en-GB" sz="1600" dirty="0" smtClean="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orderId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Send(</a:t>
            </a:r>
            <a:r>
              <a:rPr lang="en-ZA" sz="1600" dirty="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ReleaseStockCommand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Data.Items</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MarkAsComplete</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endParaRPr lang="en-ZA" sz="1600" dirty="0"/>
          </a:p>
        </p:txBody>
      </p:sp>
      <p:sp>
        <p:nvSpPr>
          <p:cNvPr id="9" name="TextBox 8"/>
          <p:cNvSpPr txBox="1"/>
          <p:nvPr/>
        </p:nvSpPr>
        <p:spPr>
          <a:xfrm>
            <a:off x="162195" y="4581148"/>
            <a:ext cx="5354351" cy="1815882"/>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OrderConfirmed</a:t>
            </a:r>
            <a:r>
              <a:rPr lang="en-GB" sz="1600" dirty="0" smtClean="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orderId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State.Confirmed</a:t>
            </a:r>
            <a:r>
              <a:rPr lang="en-ZA" sz="1600" dirty="0" smtClean="0">
                <a:solidFill>
                  <a:srgbClr val="000000"/>
                </a:solidFill>
                <a:latin typeface="Cascadia Mono" panose="020B0609020000020004" pitchFamily="49" charset="0"/>
              </a:rPr>
              <a:t>;</a:t>
            </a:r>
          </a:p>
          <a:p>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Send(</a:t>
            </a:r>
            <a:r>
              <a:rPr lang="en-ZA" sz="1600" dirty="0" smtClean="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PackStockCommand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Data.Items</a:t>
            </a:r>
            <a:r>
              <a:rPr lang="en-ZA" sz="1600" dirty="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Send(</a:t>
            </a:r>
            <a:r>
              <a:rPr lang="en-ZA" sz="1600" dirty="0" smtClean="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ChargeCreditCard</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endParaRPr lang="en-ZA" sz="1600" dirty="0"/>
          </a:p>
        </p:txBody>
      </p:sp>
      <p:sp>
        <p:nvSpPr>
          <p:cNvPr id="10" name="TextBox 9"/>
          <p:cNvSpPr txBox="1"/>
          <p:nvPr/>
        </p:nvSpPr>
        <p:spPr>
          <a:xfrm>
            <a:off x="6240116" y="1567718"/>
            <a:ext cx="4633000" cy="1569660"/>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PaymentSucceeded</a:t>
            </a:r>
            <a:r>
              <a:rPr lang="en-GB" sz="1600" dirty="0" smtClean="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orderId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State.Paid</a:t>
            </a:r>
            <a:r>
              <a:rPr lang="en-ZA" sz="1600" dirty="0" smtClean="0">
                <a:solidFill>
                  <a:srgbClr val="000000"/>
                </a:solidFill>
                <a:latin typeface="Cascadia Mono" panose="020B0609020000020004" pitchFamily="49" charset="0"/>
              </a:rPr>
              <a:t>;</a:t>
            </a:r>
          </a:p>
          <a:p>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Send(</a:t>
            </a:r>
            <a:r>
              <a:rPr lang="en-ZA" sz="1600" dirty="0" smtClean="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ShipOrder</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endParaRPr lang="en-ZA" sz="1600" dirty="0"/>
          </a:p>
        </p:txBody>
      </p:sp>
      <p:pic>
        <p:nvPicPr>
          <p:cNvPr id="12" name="Picture 11"/>
          <p:cNvPicPr>
            <a:picLocks noChangeAspect="1"/>
          </p:cNvPicPr>
          <p:nvPr/>
        </p:nvPicPr>
        <p:blipFill>
          <a:blip r:embed="rId2"/>
          <a:stretch>
            <a:fillRect/>
          </a:stretch>
        </p:blipFill>
        <p:spPr>
          <a:xfrm>
            <a:off x="7343073" y="4162049"/>
            <a:ext cx="4763165" cy="2695951"/>
          </a:xfrm>
          <a:prstGeom prst="rect">
            <a:avLst/>
          </a:prstGeom>
        </p:spPr>
      </p:pic>
      <p:sp>
        <p:nvSpPr>
          <p:cNvPr id="11" name="TextBox 10"/>
          <p:cNvSpPr txBox="1"/>
          <p:nvPr/>
        </p:nvSpPr>
        <p:spPr>
          <a:xfrm>
            <a:off x="6240116" y="3336163"/>
            <a:ext cx="6436377" cy="1077218"/>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PaymentFailed</a:t>
            </a:r>
            <a:r>
              <a:rPr lang="en-GB" sz="1600" dirty="0" smtClean="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orderId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Send(</a:t>
            </a:r>
            <a:r>
              <a:rPr lang="en-ZA" sz="1600" dirty="0" smtClean="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smtClean="0">
                <a:solidFill>
                  <a:srgbClr val="27816E"/>
                </a:solidFill>
                <a:latin typeface="Cascadia Mono" panose="020B0609020000020004" pitchFamily="49" charset="0"/>
              </a:rPr>
              <a:t>RequestNewPaymentInformation</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orderId</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endParaRPr lang="en-ZA" sz="1600" dirty="0"/>
          </a:p>
        </p:txBody>
      </p:sp>
      <p:sp>
        <p:nvSpPr>
          <p:cNvPr id="13" name="TextBox 12"/>
          <p:cNvSpPr txBox="1"/>
          <p:nvPr/>
        </p:nvSpPr>
        <p:spPr>
          <a:xfrm>
            <a:off x="6240116" y="4581148"/>
            <a:ext cx="3911648" cy="1323439"/>
          </a:xfrm>
          <a:prstGeom prst="rect">
            <a:avLst/>
          </a:prstGeom>
          <a:solidFill>
            <a:schemeClr val="bg1"/>
          </a:solid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GB" sz="1600" dirty="0" err="1" smtClean="0">
                <a:solidFill>
                  <a:srgbClr val="27816E"/>
                </a:solidFill>
                <a:latin typeface="Cascadia Mono" panose="020B0609020000020004" pitchFamily="49" charset="0"/>
              </a:rPr>
              <a:t>ShipOrder</a:t>
            </a:r>
            <a:r>
              <a:rPr lang="en-GB" sz="1600" dirty="0" smtClean="0">
                <a:solidFill>
                  <a:srgbClr val="000000"/>
                </a:solidFill>
                <a:latin typeface="Cascadia Mono" panose="020B0609020000020004" pitchFamily="49" charset="0"/>
              </a:rPr>
              <a:t> </a:t>
            </a:r>
            <a:r>
              <a:rPr lang="en-GB" sz="1600" dirty="0" err="1" smtClean="0">
                <a:solidFill>
                  <a:srgbClr val="000000"/>
                </a:solidFill>
                <a:latin typeface="Cascadia Mono" panose="020B0609020000020004" pitchFamily="49" charset="0"/>
              </a:rPr>
              <a:t>orderId</a:t>
            </a:r>
            <a:r>
              <a:rPr lang="en-GB" sz="1600" dirty="0" smtClean="0">
                <a:solidFill>
                  <a:srgbClr val="000000"/>
                </a:solidFill>
                <a:latin typeface="Cascadia Mono" panose="020B0609020000020004" pitchFamily="49" charset="0"/>
              </a:rPr>
              <a:t>)</a:t>
            </a:r>
            <a:endParaRPr lang="en-GB"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Data.State</a:t>
            </a:r>
            <a:r>
              <a:rPr lang="en-ZA" sz="1600" dirty="0" smtClean="0">
                <a:solidFill>
                  <a:srgbClr val="000000"/>
                </a:solidFill>
                <a:latin typeface="Cascadia Mono" panose="020B0609020000020004" pitchFamily="49" charset="0"/>
              </a:rPr>
              <a:t> = </a:t>
            </a:r>
            <a:r>
              <a:rPr lang="en-ZA" sz="1600" dirty="0" err="1" smtClean="0">
                <a:solidFill>
                  <a:srgbClr val="000000"/>
                </a:solidFill>
                <a:latin typeface="Cascadia Mono" panose="020B0609020000020004" pitchFamily="49" charset="0"/>
              </a:rPr>
              <a:t>State.Shipped</a:t>
            </a:r>
            <a:r>
              <a:rPr lang="en-ZA" sz="1600" dirty="0" smtClean="0">
                <a:solidFill>
                  <a:srgbClr val="000000"/>
                </a:solidFill>
                <a:latin typeface="Cascadia Mono" panose="020B0609020000020004" pitchFamily="49" charset="0"/>
              </a:rPr>
              <a:t>;</a:t>
            </a:r>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MarkAsComplete</a:t>
            </a:r>
            <a:r>
              <a:rPr lang="en-ZA" sz="1600" dirty="0" smtClean="0">
                <a:solidFill>
                  <a:srgbClr val="000000"/>
                </a:solidFill>
                <a:latin typeface="Cascadia Mono" panose="020B0609020000020004" pitchFamily="49" charset="0"/>
              </a:rPr>
              <a:t>();</a:t>
            </a:r>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a:t>
            </a:r>
            <a:endParaRPr lang="en-ZA" sz="1600" dirty="0"/>
          </a:p>
        </p:txBody>
      </p:sp>
      <p:cxnSp>
        <p:nvCxnSpPr>
          <p:cNvPr id="14" name="Straight Arrow Connector 13"/>
          <p:cNvCxnSpPr/>
          <p:nvPr/>
        </p:nvCxnSpPr>
        <p:spPr>
          <a:xfrm flipV="1">
            <a:off x="162195" y="2352548"/>
            <a:ext cx="498206" cy="352552"/>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H="1">
            <a:off x="3727561" y="1111816"/>
            <a:ext cx="933014" cy="409307"/>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4393839" y="4231367"/>
            <a:ext cx="933014" cy="409307"/>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V="1">
            <a:off x="6274612" y="1091349"/>
            <a:ext cx="498206" cy="352552"/>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40829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1968" y="3030910"/>
            <a:ext cx="2604032" cy="127272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22459" y="5064383"/>
            <a:ext cx="2477011" cy="99338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90789" y="993256"/>
            <a:ext cx="1733957" cy="1733957"/>
          </a:xfrm>
          <a:prstGeom prst="rect">
            <a:avLst/>
          </a:prstGeom>
        </p:spPr>
      </p:pic>
      <p:pic>
        <p:nvPicPr>
          <p:cNvPr id="9" name="Picture 8"/>
          <p:cNvPicPr>
            <a:picLocks noChangeAspect="1"/>
          </p:cNvPicPr>
          <p:nvPr/>
        </p:nvPicPr>
        <p:blipFill>
          <a:blip r:embed="rId5"/>
          <a:stretch>
            <a:fillRect/>
          </a:stretch>
        </p:blipFill>
        <p:spPr>
          <a:xfrm>
            <a:off x="8724746" y="3401865"/>
            <a:ext cx="2210108" cy="800212"/>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82425" y="1273862"/>
            <a:ext cx="4073875" cy="1010723"/>
          </a:xfrm>
          <a:prstGeom prst="rect">
            <a:avLst/>
          </a:prstGeom>
        </p:spPr>
      </p:pic>
    </p:spTree>
    <p:extLst>
      <p:ext uri="{BB962C8B-B14F-4D97-AF65-F5344CB8AC3E}">
        <p14:creationId xmlns:p14="http://schemas.microsoft.com/office/powerpoint/2010/main" val="332331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5500" y="0"/>
            <a:ext cx="14636416" cy="6858000"/>
          </a:xfrm>
          <a:prstGeom prst="rect">
            <a:avLst/>
          </a:prstGeom>
        </p:spPr>
      </p:pic>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ZA" dirty="0">
                <a:solidFill>
                  <a:schemeClr val="dk1"/>
                </a:solidFill>
                <a:ea typeface="+mn-ea"/>
                <a:cs typeface="+mn-cs"/>
              </a:rPr>
              <a:t>Third procrastination technique</a:t>
            </a:r>
          </a:p>
        </p:txBody>
      </p:sp>
      <p:sp>
        <p:nvSpPr>
          <p:cNvPr id="3" name="Content Placeholder 2"/>
          <p:cNvSpPr>
            <a:spLocks noGrp="1"/>
          </p:cNvSpPr>
          <p:nvPr>
            <p:ph idx="1"/>
          </p:nvPr>
        </p:nvSpPr>
        <p:spPr>
          <a:xfrm>
            <a:off x="838200" y="5981700"/>
            <a:ext cx="11125200" cy="500062"/>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marL="0" indent="0" algn="r">
              <a:buNone/>
            </a:pPr>
            <a:r>
              <a:rPr lang="en-ZA" dirty="0">
                <a:solidFill>
                  <a:schemeClr val="dk1"/>
                </a:solidFill>
              </a:rPr>
              <a:t>Distributing state allows you to do as little as possible at each stage</a:t>
            </a:r>
          </a:p>
        </p:txBody>
      </p:sp>
    </p:spTree>
    <p:extLst>
      <p:ext uri="{BB962C8B-B14F-4D97-AF65-F5344CB8AC3E}">
        <p14:creationId xmlns:p14="http://schemas.microsoft.com/office/powerpoint/2010/main" val="27000034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ZA" dirty="0" smtClean="0"/>
              <a:t>Lazy, pre, or pro?</a:t>
            </a:r>
            <a:endParaRPr lang="en-ZA" dirty="0"/>
          </a:p>
        </p:txBody>
      </p:sp>
      <p:sp>
        <p:nvSpPr>
          <p:cNvPr id="7" name="TextBox 6"/>
          <p:cNvSpPr txBox="1"/>
          <p:nvPr/>
        </p:nvSpPr>
        <p:spPr>
          <a:xfrm>
            <a:off x="1955129" y="1690688"/>
            <a:ext cx="8970726" cy="4247317"/>
          </a:xfrm>
          <a:prstGeom prst="rect">
            <a:avLst/>
          </a:prstGeom>
          <a:noFill/>
          <a:ln>
            <a:solidFill>
              <a:schemeClr val="tx1"/>
            </a:solidFill>
          </a:ln>
        </p:spPr>
        <p:txBody>
          <a:bodyPr wrap="none" rtlCol="0">
            <a:spAutoFit/>
          </a:bodyPr>
          <a:lstStyle/>
          <a:p>
            <a:r>
              <a:rPr lang="en-GB" dirty="0">
                <a:solidFill>
                  <a:srgbClr val="0000FF"/>
                </a:solidFill>
                <a:latin typeface="Cascadia Mono" panose="020B0609020000020004" pitchFamily="49" charset="0"/>
              </a:rPr>
              <a:t>void</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AddItemToCart</a:t>
            </a:r>
            <a:r>
              <a:rPr lang="en-GB" dirty="0">
                <a:solidFill>
                  <a:srgbClr val="000000"/>
                </a:solidFill>
                <a:latin typeface="Cascadia Mono" panose="020B0609020000020004" pitchFamily="49" charset="0"/>
              </a:rPr>
              <a:t>(</a:t>
            </a:r>
            <a:r>
              <a:rPr lang="en-GB" dirty="0">
                <a:solidFill>
                  <a:srgbClr val="27816E"/>
                </a:solidFill>
                <a:latin typeface="Cascadia Mono" panose="020B0609020000020004" pitchFamily="49" charset="0"/>
              </a:rPr>
              <a:t>Cart</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cart</a:t>
            </a:r>
            <a:r>
              <a:rPr lang="en-GB" dirty="0">
                <a:solidFill>
                  <a:srgbClr val="000000"/>
                </a:solidFill>
                <a:latin typeface="Cascadia Mono" panose="020B0609020000020004" pitchFamily="49" charset="0"/>
              </a:rPr>
              <a:t>, </a:t>
            </a:r>
            <a:r>
              <a:rPr lang="en-GB" dirty="0">
                <a:solidFill>
                  <a:srgbClr val="27816E"/>
                </a:solidFill>
                <a:latin typeface="Cascadia Mono" panose="020B0609020000020004" pitchFamily="49" charset="0"/>
              </a:rPr>
              <a:t>Item</a:t>
            </a:r>
            <a:r>
              <a:rPr lang="en-GB" dirty="0">
                <a:solidFill>
                  <a:srgbClr val="000000"/>
                </a:solidFill>
                <a:latin typeface="Cascadia Mono" panose="020B0609020000020004" pitchFamily="49" charset="0"/>
              </a:rPr>
              <a:t> item)</a:t>
            </a:r>
          </a:p>
          <a:p>
            <a:r>
              <a:rPr lang="en-ZA" dirty="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amountOrderedInLastWeek</a:t>
            </a:r>
            <a:r>
              <a:rPr lang="en-ZA" dirty="0">
                <a:solidFill>
                  <a:srgbClr val="000000"/>
                </a:solidFill>
                <a:latin typeface="Cascadia Mono" panose="020B0609020000020004" pitchFamily="49" charset="0"/>
              </a:rPr>
              <a:t> = </a:t>
            </a:r>
            <a:r>
              <a:rPr lang="en-ZA" dirty="0" err="1">
                <a:solidFill>
                  <a:srgbClr val="000000"/>
                </a:solidFill>
                <a:latin typeface="Cascadia Mono" panose="020B0609020000020004" pitchFamily="49" charset="0"/>
              </a:rPr>
              <a:t>GetAccount</a:t>
            </a:r>
            <a:r>
              <a:rPr lang="en-ZA" dirty="0">
                <a:solidFill>
                  <a:srgbClr val="000000"/>
                </a:solidFill>
                <a:latin typeface="Cascadia Mono" panose="020B0609020000020004" pitchFamily="49" charset="0"/>
              </a:rPr>
              <a:t>()</a:t>
            </a:r>
            <a:r>
              <a:rPr lang="en-ZA" dirty="0" smtClean="0">
                <a:solidFill>
                  <a:srgbClr val="000000"/>
                </a:solidFill>
                <a:latin typeface="Cascadia Mono" panose="020B0609020000020004" pitchFamily="49" charset="0"/>
              </a:rPr>
              <a:t>.</a:t>
            </a:r>
            <a:r>
              <a:rPr lang="en-ZA" dirty="0">
                <a:solidFill>
                  <a:srgbClr val="000000"/>
                </a:solidFill>
                <a:latin typeface="Cascadia Mono" panose="020B0609020000020004" pitchFamily="49" charset="0"/>
              </a:rPr>
              <a:t>Orders()</a:t>
            </a:r>
          </a:p>
          <a:p>
            <a:r>
              <a:rPr lang="en-ZA" dirty="0">
                <a:solidFill>
                  <a:srgbClr val="000000"/>
                </a:solidFill>
                <a:latin typeface="Cascadia Mono" panose="020B0609020000020004" pitchFamily="49" charset="0"/>
              </a:rPr>
              <a:t>        .Where(o =&gt; </a:t>
            </a:r>
            <a:r>
              <a:rPr lang="en-ZA" dirty="0" err="1">
                <a:solidFill>
                  <a:srgbClr val="000000"/>
                </a:solidFill>
                <a:latin typeface="Cascadia Mono" panose="020B0609020000020004" pitchFamily="49" charset="0"/>
              </a:rPr>
              <a:t>o.OrderDate</a:t>
            </a:r>
            <a:r>
              <a:rPr lang="en-ZA" dirty="0">
                <a:solidFill>
                  <a:srgbClr val="000000"/>
                </a:solidFill>
                <a:latin typeface="Cascadia Mono" panose="020B0609020000020004" pitchFamily="49" charset="0"/>
              </a:rPr>
              <a:t> &gt;= </a:t>
            </a:r>
            <a:r>
              <a:rPr lang="en-ZA" dirty="0" err="1">
                <a:solidFill>
                  <a:srgbClr val="27816E"/>
                </a:solidFill>
                <a:latin typeface="Cascadia Mono" panose="020B0609020000020004" pitchFamily="49" charset="0"/>
              </a:rPr>
              <a:t>DateTime</a:t>
            </a:r>
            <a:r>
              <a:rPr lang="en-ZA" dirty="0" err="1">
                <a:solidFill>
                  <a:srgbClr val="000000"/>
                </a:solidFill>
                <a:latin typeface="Cascadia Mono" panose="020B0609020000020004" pitchFamily="49" charset="0"/>
              </a:rPr>
              <a:t>.UtcNow.AddDays</a:t>
            </a:r>
            <a:r>
              <a:rPr lang="en-ZA" dirty="0">
                <a:solidFill>
                  <a:srgbClr val="000000"/>
                </a:solidFill>
                <a:latin typeface="Cascadia Mono" panose="020B0609020000020004" pitchFamily="49" charset="0"/>
              </a:rPr>
              <a:t>(-7))</a:t>
            </a:r>
          </a:p>
          <a:p>
            <a:r>
              <a:rPr lang="en-ZA" dirty="0">
                <a:solidFill>
                  <a:srgbClr val="000000"/>
                </a:solidFill>
                <a:latin typeface="Cascadia Mono" panose="020B0609020000020004" pitchFamily="49" charset="0"/>
              </a:rPr>
              <a:t>        .Sum(o =&gt; </a:t>
            </a:r>
            <a:r>
              <a:rPr lang="en-ZA" dirty="0" err="1" smtClean="0">
                <a:solidFill>
                  <a:srgbClr val="000000"/>
                </a:solidFill>
                <a:latin typeface="Cascadia Mono" panose="020B0609020000020004" pitchFamily="49" charset="0"/>
              </a:rPr>
              <a:t>o.OrderTotal</a:t>
            </a:r>
            <a:r>
              <a:rPr lang="en-ZA" dirty="0" smtClean="0">
                <a:solidFill>
                  <a:srgbClr val="000000"/>
                </a:solidFill>
                <a:latin typeface="Cascadia Mono" panose="020B0609020000020004" pitchFamily="49" charset="0"/>
              </a:rPr>
              <a:t>); </a:t>
            </a:r>
            <a:endParaRPr lang="en-ZA" dirty="0">
              <a:solidFill>
                <a:srgbClr val="000000"/>
              </a:solidFill>
              <a:latin typeface="Cascadia Mono" panose="020B0609020000020004" pitchFamily="49" charset="0"/>
            </a:endParaRP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if</a:t>
            </a:r>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amountOrderedInLastWeek</a:t>
            </a:r>
            <a:r>
              <a:rPr lang="en-ZA" dirty="0">
                <a:solidFill>
                  <a:srgbClr val="000000"/>
                </a:solidFill>
                <a:latin typeface="Cascadia Mono" panose="020B0609020000020004" pitchFamily="49" charset="0"/>
              </a:rPr>
              <a:t> + </a:t>
            </a:r>
            <a:r>
              <a:rPr lang="en-ZA" dirty="0" err="1">
                <a:solidFill>
                  <a:srgbClr val="000000"/>
                </a:solidFill>
                <a:latin typeface="Cascadia Mono" panose="020B0609020000020004" pitchFamily="49" charset="0"/>
              </a:rPr>
              <a:t>item.Price</a:t>
            </a:r>
            <a:r>
              <a:rPr lang="en-ZA" dirty="0">
                <a:solidFill>
                  <a:srgbClr val="000000"/>
                </a:solidFill>
                <a:latin typeface="Cascadia Mono" panose="020B0609020000020004" pitchFamily="49" charset="0"/>
              </a:rPr>
              <a:t> &gt;= 100)</a:t>
            </a:r>
          </a:p>
          <a:p>
            <a:r>
              <a:rPr lang="en-ZA" dirty="0">
                <a:solidFill>
                  <a:srgbClr val="000000"/>
                </a:solidFill>
                <a:latin typeface="Cascadia Mono" panose="020B0609020000020004" pitchFamily="49" charset="0"/>
              </a:rPr>
              <a:t>    {</a:t>
            </a:r>
          </a:p>
          <a:p>
            <a:r>
              <a:rPr lang="en-ZA" dirty="0">
                <a:solidFill>
                  <a:srgbClr val="000000"/>
                </a:solidFill>
                <a:latin typeface="Cascadia Mono" panose="020B0609020000020004" pitchFamily="49" charset="0"/>
              </a:rPr>
              <a:t>        </a:t>
            </a:r>
            <a:r>
              <a:rPr lang="en-ZA" dirty="0">
                <a:solidFill>
                  <a:srgbClr val="008000"/>
                </a:solidFill>
                <a:latin typeface="Cascadia Mono" panose="020B0609020000020004" pitchFamily="49" charset="0"/>
              </a:rPr>
              <a:t>// 10% discount</a:t>
            </a:r>
          </a:p>
          <a:p>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item.Price</a:t>
            </a:r>
            <a:r>
              <a:rPr lang="en-ZA" dirty="0">
                <a:solidFill>
                  <a:srgbClr val="000000"/>
                </a:solidFill>
                <a:latin typeface="Cascadia Mono" panose="020B0609020000020004" pitchFamily="49" charset="0"/>
              </a:rPr>
              <a:t> *= 0.9m;</a:t>
            </a:r>
          </a:p>
          <a:p>
            <a:r>
              <a:rPr lang="en-ZA" dirty="0">
                <a:solidFill>
                  <a:srgbClr val="000000"/>
                </a:solidFill>
                <a:latin typeface="Cascadia Mono" panose="020B0609020000020004" pitchFamily="49" charset="0"/>
              </a:rPr>
              <a:t>    }</a:t>
            </a: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cart.Add</a:t>
            </a:r>
            <a:r>
              <a:rPr lang="en-ZA" dirty="0">
                <a:solidFill>
                  <a:srgbClr val="000000"/>
                </a:solidFill>
                <a:latin typeface="Cascadia Mono" panose="020B0609020000020004" pitchFamily="49" charset="0"/>
              </a:rPr>
              <a:t>(item</a:t>
            </a:r>
            <a:r>
              <a:rPr lang="en-ZA" dirty="0" smtClean="0">
                <a:solidFill>
                  <a:srgbClr val="000000"/>
                </a:solidFill>
                <a:latin typeface="Cascadia Mono" panose="020B0609020000020004" pitchFamily="49" charset="0"/>
              </a:rPr>
              <a:t>);</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database.Save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a:t>
            </a:r>
            <a:endParaRPr lang="en-ZA" dirty="0"/>
          </a:p>
        </p:txBody>
      </p:sp>
      <p:cxnSp>
        <p:nvCxnSpPr>
          <p:cNvPr id="16" name="Straight Arrow Connector 15"/>
          <p:cNvCxnSpPr/>
          <p:nvPr/>
        </p:nvCxnSpPr>
        <p:spPr>
          <a:xfrm>
            <a:off x="67961" y="935944"/>
            <a:ext cx="1887168" cy="979170"/>
          </a:xfrm>
          <a:prstGeom prst="straightConnector1">
            <a:avLst/>
          </a:prstGeom>
          <a:ln w="76200">
            <a:solidFill>
              <a:schemeClr val="accent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7515808" y="536417"/>
            <a:ext cx="2052372" cy="1369920"/>
          </a:xfrm>
          <a:prstGeom prst="straightConnector1">
            <a:avLst/>
          </a:prstGeom>
          <a:ln w="76200">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67961" y="3893820"/>
            <a:ext cx="184731" cy="369332"/>
          </a:xfrm>
          <a:prstGeom prst="rect">
            <a:avLst/>
          </a:prstGeom>
          <a:noFill/>
        </p:spPr>
        <p:txBody>
          <a:bodyPr wrap="none" rtlCol="0">
            <a:spAutoFit/>
          </a:bodyPr>
          <a:lstStyle/>
          <a:p>
            <a:endParaRPr lang="en-ZA" dirty="0"/>
          </a:p>
        </p:txBody>
      </p:sp>
      <p:sp>
        <p:nvSpPr>
          <p:cNvPr id="82" name="TextBox 81"/>
          <p:cNvSpPr txBox="1"/>
          <p:nvPr/>
        </p:nvSpPr>
        <p:spPr>
          <a:xfrm>
            <a:off x="139159" y="3332800"/>
            <a:ext cx="1973617" cy="646331"/>
          </a:xfrm>
          <a:prstGeom prst="rect">
            <a:avLst/>
          </a:prstGeom>
          <a:noFill/>
        </p:spPr>
        <p:txBody>
          <a:bodyPr wrap="none" rtlCol="0">
            <a:spAutoFit/>
          </a:bodyPr>
          <a:lstStyle/>
          <a:p>
            <a:r>
              <a:rPr lang="en-ZA" b="1" dirty="0" smtClean="0">
                <a:solidFill>
                  <a:schemeClr val="accent1">
                    <a:lumMod val="75000"/>
                  </a:schemeClr>
                </a:solidFill>
                <a:latin typeface="Helvetica" pitchFamily="2" charset="0"/>
              </a:rPr>
              <a:t>Amount = R50</a:t>
            </a:r>
          </a:p>
          <a:p>
            <a:r>
              <a:rPr lang="en-ZA" b="1" dirty="0" err="1" smtClean="0">
                <a:solidFill>
                  <a:schemeClr val="accent1">
                    <a:lumMod val="75000"/>
                  </a:schemeClr>
                </a:solidFill>
                <a:latin typeface="Helvetica" pitchFamily="2" charset="0"/>
              </a:rPr>
              <a:t>Item.Price</a:t>
            </a:r>
            <a:r>
              <a:rPr lang="en-ZA" b="1" dirty="0" smtClean="0">
                <a:solidFill>
                  <a:schemeClr val="accent1">
                    <a:lumMod val="75000"/>
                  </a:schemeClr>
                </a:solidFill>
                <a:latin typeface="Helvetica" pitchFamily="2" charset="0"/>
              </a:rPr>
              <a:t> = R30</a:t>
            </a:r>
            <a:endParaRPr lang="en-ZA" b="1" dirty="0">
              <a:solidFill>
                <a:schemeClr val="accent1">
                  <a:lumMod val="75000"/>
                </a:schemeClr>
              </a:solidFill>
              <a:latin typeface="Helvetica" pitchFamily="2" charset="0"/>
            </a:endParaRPr>
          </a:p>
        </p:txBody>
      </p:sp>
      <p:sp>
        <p:nvSpPr>
          <p:cNvPr id="89" name="TextBox 88"/>
          <p:cNvSpPr txBox="1"/>
          <p:nvPr/>
        </p:nvSpPr>
        <p:spPr>
          <a:xfrm>
            <a:off x="10217948" y="3247489"/>
            <a:ext cx="1973617" cy="646331"/>
          </a:xfrm>
          <a:prstGeom prst="rect">
            <a:avLst/>
          </a:prstGeom>
          <a:noFill/>
        </p:spPr>
        <p:txBody>
          <a:bodyPr wrap="none" rtlCol="0">
            <a:spAutoFit/>
          </a:bodyPr>
          <a:lstStyle/>
          <a:p>
            <a:r>
              <a:rPr lang="en-ZA" b="1" dirty="0" smtClean="0">
                <a:solidFill>
                  <a:schemeClr val="accent6">
                    <a:lumMod val="75000"/>
                  </a:schemeClr>
                </a:solidFill>
                <a:latin typeface="Helvetica" pitchFamily="2" charset="0"/>
              </a:rPr>
              <a:t>Amount = R50</a:t>
            </a:r>
          </a:p>
          <a:p>
            <a:r>
              <a:rPr lang="en-ZA" b="1" dirty="0" err="1" smtClean="0">
                <a:solidFill>
                  <a:schemeClr val="accent6">
                    <a:lumMod val="75000"/>
                  </a:schemeClr>
                </a:solidFill>
                <a:latin typeface="Helvetica" pitchFamily="2" charset="0"/>
              </a:rPr>
              <a:t>Item.Price</a:t>
            </a:r>
            <a:r>
              <a:rPr lang="en-ZA" b="1" dirty="0" smtClean="0">
                <a:solidFill>
                  <a:schemeClr val="accent6">
                    <a:lumMod val="75000"/>
                  </a:schemeClr>
                </a:solidFill>
                <a:latin typeface="Helvetica" pitchFamily="2" charset="0"/>
              </a:rPr>
              <a:t> = R40</a:t>
            </a:r>
            <a:endParaRPr lang="en-ZA" b="1" dirty="0">
              <a:solidFill>
                <a:schemeClr val="accent6">
                  <a:lumMod val="75000"/>
                </a:schemeClr>
              </a:solidFill>
              <a:latin typeface="Helvetica" pitchFamily="2" charset="0"/>
            </a:endParaRPr>
          </a:p>
        </p:txBody>
      </p:sp>
      <p:cxnSp>
        <p:nvCxnSpPr>
          <p:cNvPr id="12" name="Straight Arrow Connector 11"/>
          <p:cNvCxnSpPr/>
          <p:nvPr/>
        </p:nvCxnSpPr>
        <p:spPr>
          <a:xfrm>
            <a:off x="1066490" y="2669859"/>
            <a:ext cx="1004713" cy="96027"/>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8513" y="2365437"/>
            <a:ext cx="539029" cy="539029"/>
          </a:xfrm>
          <a:prstGeom prst="rect">
            <a:avLst/>
          </a:prstGeom>
        </p:spPr>
      </p:pic>
      <p:sp>
        <p:nvSpPr>
          <p:cNvPr id="11" name="TextBox 10"/>
          <p:cNvSpPr txBox="1"/>
          <p:nvPr/>
        </p:nvSpPr>
        <p:spPr>
          <a:xfrm>
            <a:off x="2139787" y="2069693"/>
            <a:ext cx="492443" cy="1200329"/>
          </a:xfrm>
          <a:prstGeom prst="rect">
            <a:avLst/>
          </a:prstGeom>
          <a:noFill/>
        </p:spPr>
        <p:txBody>
          <a:bodyPr wrap="none" rtlCol="0">
            <a:spAutoFit/>
          </a:bodyPr>
          <a:lstStyle/>
          <a:p>
            <a:r>
              <a:rPr lang="en-ZA" sz="7200" dirty="0" smtClean="0">
                <a:solidFill>
                  <a:srgbClr val="FF0000"/>
                </a:solidFill>
                <a:latin typeface="Helvetica" pitchFamily="2" charset="0"/>
              </a:rPr>
              <a:t>{</a:t>
            </a:r>
            <a:endParaRPr lang="en-ZA" sz="7200" dirty="0">
              <a:solidFill>
                <a:srgbClr val="FF0000"/>
              </a:solidFill>
              <a:latin typeface="Helvetica" pitchFamily="2" charset="0"/>
            </a:endParaRPr>
          </a:p>
        </p:txBody>
      </p:sp>
      <p:pic>
        <p:nvPicPr>
          <p:cNvPr id="13" name="Picture 12"/>
          <p:cNvPicPr>
            <a:picLocks noChangeAspect="1"/>
          </p:cNvPicPr>
          <p:nvPr/>
        </p:nvPicPr>
        <p:blipFill>
          <a:blip r:embed="rId3"/>
          <a:stretch>
            <a:fillRect/>
          </a:stretch>
        </p:blipFill>
        <p:spPr>
          <a:xfrm>
            <a:off x="448449" y="1717521"/>
            <a:ext cx="1579368" cy="1588445"/>
          </a:xfrm>
          <a:prstGeom prst="rect">
            <a:avLst/>
          </a:prstGeom>
        </p:spPr>
      </p:pic>
    </p:spTree>
    <p:extLst>
      <p:ext uri="{BB962C8B-B14F-4D97-AF65-F5344CB8AC3E}">
        <p14:creationId xmlns:p14="http://schemas.microsoft.com/office/powerpoint/2010/main" val="51230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70833E-6 -3.7037E-7 L 0.04831 0.07546 " pathEditMode="relative" rAng="0" ptsTypes="AA">
                                      <p:cBhvr>
                                        <p:cTn id="10" dur="500" fill="hold"/>
                                        <p:tgtEl>
                                          <p:spTgt spid="16"/>
                                        </p:tgtEl>
                                        <p:attrNameLst>
                                          <p:attrName>ppt_x</p:attrName>
                                          <p:attrName>ppt_y</p:attrName>
                                        </p:attrNameLst>
                                      </p:cBhvr>
                                      <p:rCtr x="2409" y="377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4831 0.07546 L 0.04519 0.22986 " pathEditMode="relative" rAng="0" ptsTypes="AA">
                                      <p:cBhvr>
                                        <p:cTn id="18" dur="500" fill="hold"/>
                                        <p:tgtEl>
                                          <p:spTgt spid="16"/>
                                        </p:tgtEl>
                                        <p:attrNameLst>
                                          <p:attrName>ppt_x</p:attrName>
                                          <p:attrName>ppt_y</p:attrName>
                                        </p:attrNameLst>
                                      </p:cBhvr>
                                      <p:rCtr x="-156" y="7708"/>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8.33333E-7 2.96296E-6 L 0.11172 0.20995 " pathEditMode="relative" rAng="0" ptsTypes="AA">
                                      <p:cBhvr>
                                        <p:cTn id="26" dur="500" fill="hold"/>
                                        <p:tgtEl>
                                          <p:spTgt spid="20"/>
                                        </p:tgtEl>
                                        <p:attrNameLst>
                                          <p:attrName>ppt_x</p:attrName>
                                          <p:attrName>ppt_y</p:attrName>
                                        </p:attrNameLst>
                                      </p:cBhvr>
                                      <p:rCtr x="5586" y="10486"/>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4519 0.22986 L 0.04805 0.52014 " pathEditMode="relative" rAng="0" ptsTypes="AA">
                                      <p:cBhvr>
                                        <p:cTn id="34" dur="500" fill="hold"/>
                                        <p:tgtEl>
                                          <p:spTgt spid="16"/>
                                        </p:tgtEl>
                                        <p:attrNameLst>
                                          <p:attrName>ppt_x</p:attrName>
                                          <p:attrName>ppt_y</p:attrName>
                                        </p:attrNameLst>
                                      </p:cBhvr>
                                      <p:rCtr x="143" y="14514"/>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11172 0.20995 L -0.22318 0.52037 " pathEditMode="relative" rAng="0" ptsTypes="AA">
                                      <p:cBhvr>
                                        <p:cTn id="38" dur="500" fill="hold"/>
                                        <p:tgtEl>
                                          <p:spTgt spid="20"/>
                                        </p:tgtEl>
                                        <p:attrNameLst>
                                          <p:attrName>ppt_x</p:attrName>
                                          <p:attrName>ppt_y</p:attrName>
                                        </p:attrNameLst>
                                      </p:cBhvr>
                                      <p:rCtr x="-16745" y="15509"/>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3"/>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9"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1295847" y="2091559"/>
            <a:ext cx="1608458" cy="2237039"/>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7" name="Straight Connector 6"/>
          <p:cNvCxnSpPr/>
          <p:nvPr/>
        </p:nvCxnSpPr>
        <p:spPr>
          <a:xfrm flipH="1">
            <a:off x="142010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flipH="1">
            <a:off x="673975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a:off x="733082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a:off x="792189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851297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910404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H="1">
            <a:off x="969511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flipH="1">
            <a:off x="1028618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H="1">
            <a:off x="1117282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H="1">
            <a:off x="201117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H="1">
            <a:off x="260225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p:cNvCxnSpPr/>
          <p:nvPr/>
        </p:nvCxnSpPr>
        <p:spPr>
          <a:xfrm flipH="1">
            <a:off x="319332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flipH="1">
            <a:off x="378439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a:off x="437546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a:off x="496653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a:off x="555761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a:off x="614868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a:off x="171564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H="1">
            <a:off x="703529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H="1">
            <a:off x="762636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H="1">
            <a:off x="821743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H="1">
            <a:off x="880850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H="1">
            <a:off x="939957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H="1">
            <a:off x="999065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H="1">
            <a:off x="1058172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H="1">
            <a:off x="1087725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a:off x="230671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a:off x="289778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a:off x="348885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a:off x="407993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a:off x="467100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526207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a:off x="585314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H="1">
            <a:off x="644421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H="1">
            <a:off x="127233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H="1">
            <a:off x="659198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H="1">
            <a:off x="718305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a:off x="777413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3" name="Straight Connector 92"/>
          <p:cNvCxnSpPr/>
          <p:nvPr/>
        </p:nvCxnSpPr>
        <p:spPr>
          <a:xfrm flipH="1">
            <a:off x="836520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p:cNvCxnSpPr/>
          <p:nvPr/>
        </p:nvCxnSpPr>
        <p:spPr>
          <a:xfrm flipH="1">
            <a:off x="895627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H="1">
            <a:off x="954734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H="1">
            <a:off x="1013841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H="1">
            <a:off x="1102502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H="1">
            <a:off x="186341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a:off x="245448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flipH="1">
            <a:off x="304555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flipH="1">
            <a:off x="363662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flipH="1">
            <a:off x="422769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flipH="1">
            <a:off x="481877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flipH="1">
            <a:off x="540984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5" name="Straight Connector 104"/>
          <p:cNvCxnSpPr/>
          <p:nvPr/>
        </p:nvCxnSpPr>
        <p:spPr>
          <a:xfrm flipH="1">
            <a:off x="600091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6" name="Straight Connector 105"/>
          <p:cNvCxnSpPr/>
          <p:nvPr/>
        </p:nvCxnSpPr>
        <p:spPr>
          <a:xfrm flipH="1">
            <a:off x="156787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Connector 106"/>
          <p:cNvCxnSpPr/>
          <p:nvPr/>
        </p:nvCxnSpPr>
        <p:spPr>
          <a:xfrm flipH="1">
            <a:off x="688752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p:cNvCxnSpPr/>
          <p:nvPr/>
        </p:nvCxnSpPr>
        <p:spPr>
          <a:xfrm flipH="1">
            <a:off x="747859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09" name="Straight Connector 108"/>
          <p:cNvCxnSpPr/>
          <p:nvPr/>
        </p:nvCxnSpPr>
        <p:spPr>
          <a:xfrm flipH="1">
            <a:off x="806966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0" name="Straight Connector 109"/>
          <p:cNvCxnSpPr/>
          <p:nvPr/>
        </p:nvCxnSpPr>
        <p:spPr>
          <a:xfrm flipH="1">
            <a:off x="866073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1" name="Straight Connector 110"/>
          <p:cNvCxnSpPr/>
          <p:nvPr/>
        </p:nvCxnSpPr>
        <p:spPr>
          <a:xfrm flipH="1">
            <a:off x="925181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2" name="Straight Connector 111"/>
          <p:cNvCxnSpPr/>
          <p:nvPr/>
        </p:nvCxnSpPr>
        <p:spPr>
          <a:xfrm flipH="1">
            <a:off x="984288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3" name="Straight Connector 112"/>
          <p:cNvCxnSpPr/>
          <p:nvPr/>
        </p:nvCxnSpPr>
        <p:spPr>
          <a:xfrm flipH="1">
            <a:off x="1043395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4" name="Straight Connector 113"/>
          <p:cNvCxnSpPr/>
          <p:nvPr/>
        </p:nvCxnSpPr>
        <p:spPr>
          <a:xfrm flipH="1">
            <a:off x="1072949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5" name="Straight Connector 114"/>
          <p:cNvCxnSpPr/>
          <p:nvPr/>
        </p:nvCxnSpPr>
        <p:spPr>
          <a:xfrm flipH="1">
            <a:off x="215894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6" name="Straight Connector 115"/>
          <p:cNvCxnSpPr/>
          <p:nvPr/>
        </p:nvCxnSpPr>
        <p:spPr>
          <a:xfrm flipH="1">
            <a:off x="275001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7" name="Straight Connector 116"/>
          <p:cNvCxnSpPr/>
          <p:nvPr/>
        </p:nvCxnSpPr>
        <p:spPr>
          <a:xfrm flipH="1">
            <a:off x="3341091"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8" name="Straight Connector 117"/>
          <p:cNvCxnSpPr/>
          <p:nvPr/>
        </p:nvCxnSpPr>
        <p:spPr>
          <a:xfrm flipH="1">
            <a:off x="3932163"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4523235"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20" name="Straight Connector 119"/>
          <p:cNvCxnSpPr/>
          <p:nvPr/>
        </p:nvCxnSpPr>
        <p:spPr>
          <a:xfrm flipH="1">
            <a:off x="5114307"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21" name="Straight Connector 120"/>
          <p:cNvCxnSpPr/>
          <p:nvPr/>
        </p:nvCxnSpPr>
        <p:spPr>
          <a:xfrm flipH="1">
            <a:off x="5705379" y="4348101"/>
            <a:ext cx="1" cy="252000"/>
          </a:xfrm>
          <a:prstGeom prst="line">
            <a:avLst/>
          </a:prstGeom>
        </p:spPr>
        <p:style>
          <a:lnRef idx="3">
            <a:schemeClr val="dk1"/>
          </a:lnRef>
          <a:fillRef idx="0">
            <a:schemeClr val="dk1"/>
          </a:fillRef>
          <a:effectRef idx="2">
            <a:schemeClr val="dk1"/>
          </a:effectRef>
          <a:fontRef idx="minor">
            <a:schemeClr val="tx1"/>
          </a:fontRef>
        </p:style>
      </p:cxnSp>
      <p:cxnSp>
        <p:nvCxnSpPr>
          <p:cNvPr id="122" name="Straight Connector 121"/>
          <p:cNvCxnSpPr/>
          <p:nvPr/>
        </p:nvCxnSpPr>
        <p:spPr>
          <a:xfrm flipH="1">
            <a:off x="6296451" y="4348101"/>
            <a:ext cx="1" cy="252000"/>
          </a:xfrm>
          <a:prstGeom prst="line">
            <a:avLst/>
          </a:prstGeom>
        </p:spPr>
        <p:style>
          <a:lnRef idx="3">
            <a:schemeClr val="dk1"/>
          </a:lnRef>
          <a:fillRef idx="0">
            <a:schemeClr val="dk1"/>
          </a:fillRef>
          <a:effectRef idx="2">
            <a:schemeClr val="dk1"/>
          </a:effectRef>
          <a:fontRef idx="minor">
            <a:schemeClr val="tx1"/>
          </a:fontRef>
        </p:style>
      </p:cxnSp>
      <p:sp>
        <p:nvSpPr>
          <p:cNvPr id="44" name="TextBox 43"/>
          <p:cNvSpPr txBox="1"/>
          <p:nvPr/>
        </p:nvSpPr>
        <p:spPr>
          <a:xfrm>
            <a:off x="1049056" y="4908884"/>
            <a:ext cx="962123" cy="369332"/>
          </a:xfrm>
          <a:prstGeom prst="rect">
            <a:avLst/>
          </a:prstGeom>
          <a:noFill/>
        </p:spPr>
        <p:txBody>
          <a:bodyPr wrap="none" rtlCol="0">
            <a:spAutoFit/>
          </a:bodyPr>
          <a:lstStyle/>
          <a:p>
            <a:r>
              <a:rPr lang="en-GB" dirty="0" smtClean="0"/>
              <a:t>Date </a:t>
            </a:r>
            <a:r>
              <a:rPr lang="en-GB" dirty="0" smtClean="0">
                <a:sym typeface="Wingdings" panose="05000000000000000000" pitchFamily="2" charset="2"/>
              </a:rPr>
              <a:t></a:t>
            </a:r>
            <a:endParaRPr lang="en-ZA" dirty="0"/>
          </a:p>
        </p:txBody>
      </p:sp>
      <p:cxnSp>
        <p:nvCxnSpPr>
          <p:cNvPr id="123" name="Straight Connector 122"/>
          <p:cNvCxnSpPr/>
          <p:nvPr/>
        </p:nvCxnSpPr>
        <p:spPr>
          <a:xfrm flipV="1">
            <a:off x="1290571" y="1949117"/>
            <a:ext cx="29896" cy="2403545"/>
          </a:xfrm>
          <a:prstGeom prst="line">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24" name="TextBox 123"/>
          <p:cNvSpPr txBox="1"/>
          <p:nvPr/>
        </p:nvSpPr>
        <p:spPr>
          <a:xfrm rot="16200000">
            <a:off x="190229" y="2868207"/>
            <a:ext cx="1701620" cy="369332"/>
          </a:xfrm>
          <a:prstGeom prst="rect">
            <a:avLst/>
          </a:prstGeom>
          <a:noFill/>
        </p:spPr>
        <p:txBody>
          <a:bodyPr wrap="none" rtlCol="0">
            <a:spAutoFit/>
          </a:bodyPr>
          <a:lstStyle/>
          <a:p>
            <a:r>
              <a:rPr lang="en-GB" dirty="0" smtClean="0"/>
              <a:t>Order Value </a:t>
            </a:r>
            <a:r>
              <a:rPr lang="en-GB" dirty="0" smtClean="0">
                <a:sym typeface="Wingdings" panose="05000000000000000000" pitchFamily="2" charset="2"/>
              </a:rPr>
              <a:t></a:t>
            </a:r>
            <a:endParaRPr lang="en-ZA" dirty="0"/>
          </a:p>
        </p:txBody>
      </p:sp>
      <p:cxnSp>
        <p:nvCxnSpPr>
          <p:cNvPr id="125" name="Straight Connector 124"/>
          <p:cNvCxnSpPr/>
          <p:nvPr/>
        </p:nvCxnSpPr>
        <p:spPr>
          <a:xfrm>
            <a:off x="9809950" y="3993931"/>
            <a:ext cx="0" cy="378234"/>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26" name="Straight Connector 125"/>
          <p:cNvCxnSpPr/>
          <p:nvPr/>
        </p:nvCxnSpPr>
        <p:spPr>
          <a:xfrm>
            <a:off x="6296451" y="3489434"/>
            <a:ext cx="0" cy="858667"/>
          </a:xfrm>
          <a:prstGeom prst="line">
            <a:avLst/>
          </a:prstGeom>
          <a:ln w="7620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127" name="Straight Connector 126"/>
          <p:cNvCxnSpPr/>
          <p:nvPr/>
        </p:nvCxnSpPr>
        <p:spPr>
          <a:xfrm>
            <a:off x="7626363" y="4109545"/>
            <a:ext cx="0" cy="219053"/>
          </a:xfrm>
          <a:prstGeom prst="line">
            <a:avLst/>
          </a:prstGeom>
          <a:ln w="76200">
            <a:solidFill>
              <a:schemeClr val="accent2"/>
            </a:solidFill>
          </a:ln>
        </p:spPr>
        <p:style>
          <a:lnRef idx="3">
            <a:schemeClr val="accent6"/>
          </a:lnRef>
          <a:fillRef idx="0">
            <a:schemeClr val="accent6"/>
          </a:fillRef>
          <a:effectRef idx="2">
            <a:schemeClr val="accent6"/>
          </a:effectRef>
          <a:fontRef idx="minor">
            <a:schemeClr val="tx1"/>
          </a:fontRef>
        </p:style>
      </p:cxnSp>
      <p:cxnSp>
        <p:nvCxnSpPr>
          <p:cNvPr id="128" name="Straight Connector 127"/>
          <p:cNvCxnSpPr/>
          <p:nvPr/>
        </p:nvCxnSpPr>
        <p:spPr>
          <a:xfrm>
            <a:off x="10877259" y="2409764"/>
            <a:ext cx="0" cy="1938337"/>
          </a:xfrm>
          <a:prstGeom prst="line">
            <a:avLst/>
          </a:prstGeom>
          <a:ln w="7620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129" name="Straight Connector 128"/>
          <p:cNvCxnSpPr/>
          <p:nvPr/>
        </p:nvCxnSpPr>
        <p:spPr>
          <a:xfrm>
            <a:off x="3291956" y="3804745"/>
            <a:ext cx="0" cy="523853"/>
          </a:xfrm>
          <a:prstGeom prst="line">
            <a:avLst/>
          </a:prstGeom>
          <a:ln w="76200">
            <a:solidFill>
              <a:schemeClr val="accent4"/>
            </a:solidFill>
          </a:ln>
        </p:spPr>
        <p:style>
          <a:lnRef idx="3">
            <a:schemeClr val="accent6"/>
          </a:lnRef>
          <a:fillRef idx="0">
            <a:schemeClr val="accent6"/>
          </a:fillRef>
          <a:effectRef idx="2">
            <a:schemeClr val="accent6"/>
          </a:effectRef>
          <a:fontRef idx="minor">
            <a:schemeClr val="tx1"/>
          </a:fontRef>
        </p:style>
      </p:cxnSp>
      <p:cxnSp>
        <p:nvCxnSpPr>
          <p:cNvPr id="130" name="Straight Connector 129"/>
          <p:cNvCxnSpPr/>
          <p:nvPr/>
        </p:nvCxnSpPr>
        <p:spPr>
          <a:xfrm>
            <a:off x="6000915" y="3903683"/>
            <a:ext cx="0" cy="424915"/>
          </a:xfrm>
          <a:prstGeom prst="line">
            <a:avLst/>
          </a:prstGeom>
          <a:ln w="76200">
            <a:solidFill>
              <a:schemeClr val="accent6"/>
            </a:solidFill>
          </a:ln>
        </p:spPr>
        <p:style>
          <a:lnRef idx="3">
            <a:schemeClr val="accent6"/>
          </a:lnRef>
          <a:fillRef idx="0">
            <a:schemeClr val="accent6"/>
          </a:fillRef>
          <a:effectRef idx="2">
            <a:schemeClr val="accent6"/>
          </a:effectRef>
          <a:fontRef idx="minor">
            <a:schemeClr val="tx1"/>
          </a:fontRef>
        </p:style>
      </p:cxnSp>
      <p:cxnSp>
        <p:nvCxnSpPr>
          <p:cNvPr id="131" name="Straight Connector 130"/>
          <p:cNvCxnSpPr/>
          <p:nvPr/>
        </p:nvCxnSpPr>
        <p:spPr>
          <a:xfrm>
            <a:off x="9251811" y="2743200"/>
            <a:ext cx="0" cy="1628965"/>
          </a:xfrm>
          <a:prstGeom prst="line">
            <a:avLst/>
          </a:prstGeom>
          <a:ln w="76200">
            <a:solidFill>
              <a:schemeClr val="accent5"/>
            </a:solidFill>
          </a:ln>
        </p:spPr>
        <p:style>
          <a:lnRef idx="3">
            <a:schemeClr val="accent6"/>
          </a:lnRef>
          <a:fillRef idx="0">
            <a:schemeClr val="accent6"/>
          </a:fillRef>
          <a:effectRef idx="2">
            <a:schemeClr val="accent6"/>
          </a:effectRef>
          <a:fontRef idx="minor">
            <a:schemeClr val="tx1"/>
          </a:fontRef>
        </p:style>
      </p:cxnSp>
      <p:cxnSp>
        <p:nvCxnSpPr>
          <p:cNvPr id="132" name="Straight Connector 131"/>
          <p:cNvCxnSpPr/>
          <p:nvPr/>
        </p:nvCxnSpPr>
        <p:spPr>
          <a:xfrm>
            <a:off x="7883233" y="4109545"/>
            <a:ext cx="0" cy="238556"/>
          </a:xfrm>
          <a:prstGeom prst="line">
            <a:avLst/>
          </a:prstGeom>
          <a:ln w="76200">
            <a:solidFill>
              <a:schemeClr val="bg2"/>
            </a:solidFill>
          </a:ln>
        </p:spPr>
        <p:style>
          <a:lnRef idx="3">
            <a:schemeClr val="accent6"/>
          </a:lnRef>
          <a:fillRef idx="0">
            <a:schemeClr val="accent6"/>
          </a:fillRef>
          <a:effectRef idx="2">
            <a:schemeClr val="accent6"/>
          </a:effectRef>
          <a:fontRef idx="minor">
            <a:schemeClr val="tx1"/>
          </a:fontRef>
        </p:style>
      </p:cxnSp>
      <p:cxnSp>
        <p:nvCxnSpPr>
          <p:cNvPr id="133" name="Straight Connector 132"/>
          <p:cNvCxnSpPr/>
          <p:nvPr/>
        </p:nvCxnSpPr>
        <p:spPr>
          <a:xfrm>
            <a:off x="7774131" y="3993931"/>
            <a:ext cx="0" cy="334667"/>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34" name="Straight Connector 133"/>
          <p:cNvCxnSpPr/>
          <p:nvPr/>
        </p:nvCxnSpPr>
        <p:spPr>
          <a:xfrm>
            <a:off x="3788229" y="3251200"/>
            <a:ext cx="0" cy="1077398"/>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135" name="Straight Connector 134"/>
          <p:cNvCxnSpPr/>
          <p:nvPr/>
        </p:nvCxnSpPr>
        <p:spPr>
          <a:xfrm>
            <a:off x="8365203" y="3804745"/>
            <a:ext cx="0" cy="567420"/>
          </a:xfrm>
          <a:prstGeom prst="line">
            <a:avLst/>
          </a:prstGeom>
          <a:ln w="76200">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136" name="Straight Connector 135"/>
          <p:cNvCxnSpPr/>
          <p:nvPr/>
        </p:nvCxnSpPr>
        <p:spPr>
          <a:xfrm>
            <a:off x="2897787" y="3993931"/>
            <a:ext cx="0" cy="334667"/>
          </a:xfrm>
          <a:prstGeom prst="line">
            <a:avLst/>
          </a:prstGeom>
          <a:ln w="76200">
            <a:solidFill>
              <a:srgbClr val="FFFF00"/>
            </a:solidFill>
          </a:ln>
        </p:spPr>
        <p:style>
          <a:lnRef idx="3">
            <a:schemeClr val="accent6"/>
          </a:lnRef>
          <a:fillRef idx="0">
            <a:schemeClr val="accent6"/>
          </a:fillRef>
          <a:effectRef idx="2">
            <a:schemeClr val="accent6"/>
          </a:effectRef>
          <a:fontRef idx="minor">
            <a:schemeClr val="tx1"/>
          </a:fontRef>
        </p:style>
      </p:cxnSp>
      <p:cxnSp>
        <p:nvCxnSpPr>
          <p:cNvPr id="137" name="Straight Connector 136"/>
          <p:cNvCxnSpPr/>
          <p:nvPr/>
        </p:nvCxnSpPr>
        <p:spPr>
          <a:xfrm>
            <a:off x="5409843" y="3903683"/>
            <a:ext cx="0" cy="424915"/>
          </a:xfrm>
          <a:prstGeom prst="line">
            <a:avLst/>
          </a:prstGeom>
          <a:ln w="7620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38" name="Straight Connector 137"/>
          <p:cNvCxnSpPr/>
          <p:nvPr/>
        </p:nvCxnSpPr>
        <p:spPr>
          <a:xfrm>
            <a:off x="5772731" y="4109545"/>
            <a:ext cx="0" cy="238556"/>
          </a:xfrm>
          <a:prstGeom prst="line">
            <a:avLst/>
          </a:prstGeom>
          <a:ln w="76200">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39" name="Straight Connector 138"/>
          <p:cNvCxnSpPr/>
          <p:nvPr/>
        </p:nvCxnSpPr>
        <p:spPr>
          <a:xfrm>
            <a:off x="2340372" y="3804745"/>
            <a:ext cx="0" cy="523853"/>
          </a:xfrm>
          <a:prstGeom prst="line">
            <a:avLst/>
          </a:prstGeom>
          <a:ln w="76200">
            <a:solidFill>
              <a:srgbClr val="00B0F0"/>
            </a:solidFill>
          </a:ln>
        </p:spPr>
        <p:style>
          <a:lnRef idx="3">
            <a:schemeClr val="accent6"/>
          </a:lnRef>
          <a:fillRef idx="0">
            <a:schemeClr val="accent6"/>
          </a:fillRef>
          <a:effectRef idx="2">
            <a:schemeClr val="accent6"/>
          </a:effectRef>
          <a:fontRef idx="minor">
            <a:schemeClr val="tx1"/>
          </a:fontRef>
        </p:style>
      </p:cxnSp>
      <p:cxnSp>
        <p:nvCxnSpPr>
          <p:cNvPr id="140" name="Straight Connector 139"/>
          <p:cNvCxnSpPr/>
          <p:nvPr/>
        </p:nvCxnSpPr>
        <p:spPr>
          <a:xfrm>
            <a:off x="6591987" y="4183117"/>
            <a:ext cx="0" cy="189048"/>
          </a:xfrm>
          <a:prstGeom prst="line">
            <a:avLst/>
          </a:prstGeom>
          <a:ln w="76200">
            <a:solidFill>
              <a:srgbClr val="0070C0"/>
            </a:solidFill>
          </a:ln>
        </p:spPr>
        <p:style>
          <a:lnRef idx="3">
            <a:schemeClr val="accent6"/>
          </a:lnRef>
          <a:fillRef idx="0">
            <a:schemeClr val="accent6"/>
          </a:fillRef>
          <a:effectRef idx="2">
            <a:schemeClr val="accent6"/>
          </a:effectRef>
          <a:fontRef idx="minor">
            <a:schemeClr val="tx1"/>
          </a:fontRef>
        </p:style>
      </p:cxnSp>
      <p:cxnSp>
        <p:nvCxnSpPr>
          <p:cNvPr id="141" name="Straight Connector 140"/>
          <p:cNvCxnSpPr/>
          <p:nvPr/>
        </p:nvCxnSpPr>
        <p:spPr>
          <a:xfrm>
            <a:off x="4120862" y="3804745"/>
            <a:ext cx="0" cy="523853"/>
          </a:xfrm>
          <a:prstGeom prst="line">
            <a:avLst/>
          </a:prstGeom>
          <a:ln w="76200">
            <a:solidFill>
              <a:srgbClr val="002060"/>
            </a:solidFill>
          </a:ln>
        </p:spPr>
        <p:style>
          <a:lnRef idx="3">
            <a:schemeClr val="accent6"/>
          </a:lnRef>
          <a:fillRef idx="0">
            <a:schemeClr val="accent6"/>
          </a:fillRef>
          <a:effectRef idx="2">
            <a:schemeClr val="accent6"/>
          </a:effectRef>
          <a:fontRef idx="minor">
            <a:schemeClr val="tx1"/>
          </a:fontRef>
        </p:style>
      </p:cxnSp>
      <p:cxnSp>
        <p:nvCxnSpPr>
          <p:cNvPr id="142" name="Straight Connector 141"/>
          <p:cNvCxnSpPr/>
          <p:nvPr/>
        </p:nvCxnSpPr>
        <p:spPr>
          <a:xfrm>
            <a:off x="4469441" y="2390261"/>
            <a:ext cx="0" cy="1938337"/>
          </a:xfrm>
          <a:prstGeom prst="line">
            <a:avLst/>
          </a:prstGeom>
          <a:ln w="76200">
            <a:solidFill>
              <a:srgbClr val="7030A0"/>
            </a:solidFill>
          </a:ln>
        </p:spPr>
        <p:style>
          <a:lnRef idx="3">
            <a:schemeClr val="accent6"/>
          </a:lnRef>
          <a:fillRef idx="0">
            <a:schemeClr val="accent6"/>
          </a:fillRef>
          <a:effectRef idx="2">
            <a:schemeClr val="accent6"/>
          </a:effectRef>
          <a:fontRef idx="minor">
            <a:schemeClr val="tx1"/>
          </a:fontRef>
        </p:style>
      </p:cxnSp>
      <p:cxnSp>
        <p:nvCxnSpPr>
          <p:cNvPr id="5" name="Straight Connector 4"/>
          <p:cNvCxnSpPr/>
          <p:nvPr/>
        </p:nvCxnSpPr>
        <p:spPr>
          <a:xfrm>
            <a:off x="1266507" y="4328598"/>
            <a:ext cx="10259746" cy="43567"/>
          </a:xfrm>
          <a:prstGeom prst="line">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43" name="Straight Connector 142"/>
          <p:cNvCxnSpPr/>
          <p:nvPr/>
        </p:nvCxnSpPr>
        <p:spPr>
          <a:xfrm>
            <a:off x="6013145" y="1901912"/>
            <a:ext cx="0" cy="334667"/>
          </a:xfrm>
          <a:prstGeom prst="line">
            <a:avLst/>
          </a:prstGeom>
          <a:ln w="76200">
            <a:solidFill>
              <a:srgbClr val="FFFF00"/>
            </a:solidFill>
          </a:ln>
        </p:spPr>
        <p:style>
          <a:lnRef idx="3">
            <a:schemeClr val="accent6"/>
          </a:lnRef>
          <a:fillRef idx="0">
            <a:schemeClr val="accent6"/>
          </a:fillRef>
          <a:effectRef idx="2">
            <a:schemeClr val="accent6"/>
          </a:effectRef>
          <a:fontRef idx="minor">
            <a:schemeClr val="tx1"/>
          </a:fontRef>
        </p:style>
      </p:cxnSp>
      <p:cxnSp>
        <p:nvCxnSpPr>
          <p:cNvPr id="144" name="Straight Connector 143"/>
          <p:cNvCxnSpPr/>
          <p:nvPr/>
        </p:nvCxnSpPr>
        <p:spPr>
          <a:xfrm>
            <a:off x="6013145" y="2236579"/>
            <a:ext cx="0" cy="523853"/>
          </a:xfrm>
          <a:prstGeom prst="line">
            <a:avLst/>
          </a:prstGeom>
          <a:ln w="76200">
            <a:solidFill>
              <a:srgbClr val="00B0F0"/>
            </a:solidFill>
          </a:ln>
        </p:spPr>
        <p:style>
          <a:lnRef idx="3">
            <a:schemeClr val="accent6"/>
          </a:lnRef>
          <a:fillRef idx="0">
            <a:schemeClr val="accent6"/>
          </a:fillRef>
          <a:effectRef idx="2">
            <a:schemeClr val="accent6"/>
          </a:effectRef>
          <a:fontRef idx="minor">
            <a:schemeClr val="tx1"/>
          </a:fontRef>
        </p:style>
      </p:cxnSp>
      <p:cxnSp>
        <p:nvCxnSpPr>
          <p:cNvPr id="145" name="Straight Connector 144"/>
          <p:cNvCxnSpPr/>
          <p:nvPr/>
        </p:nvCxnSpPr>
        <p:spPr>
          <a:xfrm>
            <a:off x="6013145" y="1378059"/>
            <a:ext cx="0" cy="523853"/>
          </a:xfrm>
          <a:prstGeom prst="line">
            <a:avLst/>
          </a:prstGeom>
          <a:ln w="76200">
            <a:solidFill>
              <a:schemeClr val="accent4"/>
            </a:solidFill>
          </a:ln>
        </p:spPr>
        <p:style>
          <a:lnRef idx="3">
            <a:schemeClr val="accent6"/>
          </a:lnRef>
          <a:fillRef idx="0">
            <a:schemeClr val="accent6"/>
          </a:fillRef>
          <a:effectRef idx="2">
            <a:schemeClr val="accent6"/>
          </a:effectRef>
          <a:fontRef idx="minor">
            <a:schemeClr val="tx1"/>
          </a:fontRef>
        </p:style>
      </p:cxnSp>
      <p:cxnSp>
        <p:nvCxnSpPr>
          <p:cNvPr id="146" name="Straight Connector 145"/>
          <p:cNvCxnSpPr/>
          <p:nvPr/>
        </p:nvCxnSpPr>
        <p:spPr>
          <a:xfrm>
            <a:off x="6013145" y="303848"/>
            <a:ext cx="0" cy="1076347"/>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195" name="Straight Connector 194"/>
          <p:cNvCxnSpPr/>
          <p:nvPr/>
        </p:nvCxnSpPr>
        <p:spPr>
          <a:xfrm>
            <a:off x="6013145" y="378036"/>
            <a:ext cx="0" cy="523853"/>
          </a:xfrm>
          <a:prstGeom prst="line">
            <a:avLst/>
          </a:prstGeom>
          <a:ln w="76200">
            <a:solidFill>
              <a:srgbClr val="002060"/>
            </a:solidFill>
          </a:ln>
        </p:spPr>
        <p:style>
          <a:lnRef idx="3">
            <a:schemeClr val="accent6"/>
          </a:lnRef>
          <a:fillRef idx="0">
            <a:schemeClr val="accent6"/>
          </a:fillRef>
          <a:effectRef idx="2">
            <a:schemeClr val="accent6"/>
          </a:effectRef>
          <a:fontRef idx="minor">
            <a:schemeClr val="tx1"/>
          </a:fontRef>
        </p:style>
      </p:cxnSp>
      <p:sp>
        <p:nvSpPr>
          <p:cNvPr id="2" name="TextBox 1"/>
          <p:cNvSpPr txBox="1"/>
          <p:nvPr/>
        </p:nvSpPr>
        <p:spPr>
          <a:xfrm>
            <a:off x="5209525" y="2848307"/>
            <a:ext cx="1591205" cy="369332"/>
          </a:xfrm>
          <a:prstGeom prst="rect">
            <a:avLst/>
          </a:prstGeom>
          <a:noFill/>
        </p:spPr>
        <p:txBody>
          <a:bodyPr wrap="none" rtlCol="0">
            <a:spAutoFit/>
          </a:bodyPr>
          <a:lstStyle/>
          <a:p>
            <a:r>
              <a:rPr lang="en-GB" dirty="0" smtClean="0"/>
              <a:t>Running Total</a:t>
            </a:r>
            <a:endParaRPr lang="en-ZA" dirty="0"/>
          </a:p>
        </p:txBody>
      </p:sp>
    </p:spTree>
    <p:extLst>
      <p:ext uri="{BB962C8B-B14F-4D97-AF65-F5344CB8AC3E}">
        <p14:creationId xmlns:p14="http://schemas.microsoft.com/office/powerpoint/2010/main" val="223899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fill="hold" grpId="1" nodeType="clickEffect">
                                  <p:stCondLst>
                                    <p:cond delay="0"/>
                                  </p:stCondLst>
                                  <p:childTnLst>
                                    <p:animMotion origin="layout" path="M 4.58333E-6 4.44444E-6 L 0.03385 -0.00139 " pathEditMode="relative" rAng="0" ptsTypes="AA">
                                      <p:cBhvr>
                                        <p:cTn id="18" dur="1000" fill="hold"/>
                                        <p:tgtEl>
                                          <p:spTgt spid="164"/>
                                        </p:tgtEl>
                                        <p:attrNameLst>
                                          <p:attrName>ppt_x</p:attrName>
                                          <p:attrName>ppt_y</p:attrName>
                                        </p:attrNameLst>
                                      </p:cBhvr>
                                      <p:rCtr x="1693" y="-69"/>
                                    </p:animMotion>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2" nodeType="clickEffect">
                                  <p:stCondLst>
                                    <p:cond delay="0"/>
                                  </p:stCondLst>
                                  <p:childTnLst>
                                    <p:animMotion origin="layout" path="M 0.03385 -0.00139 L 0.07552 -0.00255 " pathEditMode="relative" rAng="0" ptsTypes="AA">
                                      <p:cBhvr>
                                        <p:cTn id="26" dur="1000" fill="hold"/>
                                        <p:tgtEl>
                                          <p:spTgt spid="164"/>
                                        </p:tgtEl>
                                        <p:attrNameLst>
                                          <p:attrName>ppt_x</p:attrName>
                                          <p:attrName>ppt_y</p:attrName>
                                        </p:attrNameLst>
                                      </p:cBhvr>
                                      <p:rCtr x="2083" y="-69"/>
                                    </p:animMotion>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46"/>
                                        </p:tgtEl>
                                        <p:attrNameLst>
                                          <p:attrName>style.visibility</p:attrName>
                                        </p:attrNameLst>
                                      </p:cBhvr>
                                      <p:to>
                                        <p:strVal val="visible"/>
                                      </p:to>
                                    </p:set>
                                    <p:animEffect transition="in" filter="fade">
                                      <p:cBhvr>
                                        <p:cTn id="30" dur="500"/>
                                        <p:tgtEl>
                                          <p:spTgt spid="146"/>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3" nodeType="clickEffect">
                                  <p:stCondLst>
                                    <p:cond delay="0"/>
                                  </p:stCondLst>
                                  <p:childTnLst>
                                    <p:animMotion origin="layout" path="M 0.07552 -0.00255 L 0.08971 -0.00139 " pathEditMode="relative" rAng="0" ptsTypes="AA">
                                      <p:cBhvr>
                                        <p:cTn id="34" dur="1000" fill="hold"/>
                                        <p:tgtEl>
                                          <p:spTgt spid="164"/>
                                        </p:tgtEl>
                                        <p:attrNameLst>
                                          <p:attrName>ppt_x</p:attrName>
                                          <p:attrName>ppt_y</p:attrName>
                                        </p:attrNameLst>
                                      </p:cBhvr>
                                      <p:rCtr x="1003" y="-370"/>
                                    </p:animMotion>
                                  </p:childTnLst>
                                </p:cTn>
                              </p:par>
                            </p:childTnLst>
                          </p:cTn>
                        </p:par>
                        <p:par>
                          <p:cTn id="35" fill="hold">
                            <p:stCondLst>
                              <p:cond delay="1000"/>
                            </p:stCondLst>
                            <p:childTnLst>
                              <p:par>
                                <p:cTn id="36" presetID="10" presetClass="exit" presetSubtype="0" fill="hold" nodeType="afterEffect">
                                  <p:stCondLst>
                                    <p:cond delay="0"/>
                                  </p:stCondLst>
                                  <p:childTnLst>
                                    <p:animEffect transition="out" filter="fade">
                                      <p:cBhvr>
                                        <p:cTn id="37" dur="500"/>
                                        <p:tgtEl>
                                          <p:spTgt spid="144"/>
                                        </p:tgtEl>
                                      </p:cBhvr>
                                    </p:animEffect>
                                    <p:set>
                                      <p:cBhvr>
                                        <p:cTn id="38" dur="1" fill="hold">
                                          <p:stCondLst>
                                            <p:cond delay="499"/>
                                          </p:stCondLst>
                                        </p:cTn>
                                        <p:tgtEl>
                                          <p:spTgt spid="144"/>
                                        </p:tgtEl>
                                        <p:attrNameLst>
                                          <p:attrName>style.visibility</p:attrName>
                                        </p:attrNameLst>
                                      </p:cBhvr>
                                      <p:to>
                                        <p:strVal val="hidden"/>
                                      </p:to>
                                    </p:set>
                                  </p:childTnLst>
                                </p:cTn>
                              </p:par>
                            </p:childTnLst>
                          </p:cTn>
                        </p:par>
                        <p:par>
                          <p:cTn id="39" fill="hold">
                            <p:stCondLst>
                              <p:cond delay="1500"/>
                            </p:stCondLst>
                            <p:childTnLst>
                              <p:par>
                                <p:cTn id="40" presetID="42" presetClass="path" presetSubtype="0" accel="50000" decel="50000" fill="hold" nodeType="afterEffect">
                                  <p:stCondLst>
                                    <p:cond delay="0"/>
                                  </p:stCondLst>
                                  <p:childTnLst>
                                    <p:animMotion origin="layout" path="M 8.33333E-7 -3.7037E-7 L -0.00026 0.07963 " pathEditMode="relative" rAng="0" ptsTypes="AA">
                                      <p:cBhvr>
                                        <p:cTn id="41" dur="500" fill="hold"/>
                                        <p:tgtEl>
                                          <p:spTgt spid="143"/>
                                        </p:tgtEl>
                                        <p:attrNameLst>
                                          <p:attrName>ppt_x</p:attrName>
                                          <p:attrName>ppt_y</p:attrName>
                                        </p:attrNameLst>
                                      </p:cBhvr>
                                      <p:rCtr x="-13" y="3981"/>
                                    </p:animMotion>
                                  </p:childTnLst>
                                </p:cTn>
                              </p:par>
                              <p:par>
                                <p:cTn id="42" presetID="42" presetClass="path" presetSubtype="0" accel="50000" decel="50000" fill="hold" nodeType="withEffect">
                                  <p:stCondLst>
                                    <p:cond delay="0"/>
                                  </p:stCondLst>
                                  <p:childTnLst>
                                    <p:animMotion origin="layout" path="M 8.33333E-7 -3.7037E-7 L 8.33333E-7 0.08704 " pathEditMode="relative" rAng="0" ptsTypes="AA">
                                      <p:cBhvr>
                                        <p:cTn id="43" dur="500" fill="hold"/>
                                        <p:tgtEl>
                                          <p:spTgt spid="145"/>
                                        </p:tgtEl>
                                        <p:attrNameLst>
                                          <p:attrName>ppt_x</p:attrName>
                                          <p:attrName>ppt_y</p:attrName>
                                        </p:attrNameLst>
                                      </p:cBhvr>
                                      <p:rCtr x="0" y="4352"/>
                                    </p:animMotion>
                                  </p:childTnLst>
                                </p:cTn>
                              </p:par>
                              <p:par>
                                <p:cTn id="44" presetID="42" presetClass="path" presetSubtype="0" accel="50000" decel="50000" fill="hold" nodeType="withEffect">
                                  <p:stCondLst>
                                    <p:cond delay="0"/>
                                  </p:stCondLst>
                                  <p:childTnLst>
                                    <p:animMotion origin="layout" path="M 0.00013 4.81481E-6 L 0.00013 0.08634 " pathEditMode="relative" rAng="0" ptsTypes="AA">
                                      <p:cBhvr>
                                        <p:cTn id="45" dur="500" fill="hold"/>
                                        <p:tgtEl>
                                          <p:spTgt spid="146"/>
                                        </p:tgtEl>
                                        <p:attrNameLst>
                                          <p:attrName>ppt_x</p:attrName>
                                          <p:attrName>ppt_y</p:attrName>
                                        </p:attrNameLst>
                                      </p:cBhvr>
                                      <p:rCtr x="0" y="4306"/>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4" nodeType="clickEffect">
                                  <p:stCondLst>
                                    <p:cond delay="0"/>
                                  </p:stCondLst>
                                  <p:childTnLst>
                                    <p:animMotion origin="layout" path="M 0.08971 -0.00139 L 0.10364 -0.00139 " pathEditMode="relative" rAng="0" ptsTypes="AA">
                                      <p:cBhvr>
                                        <p:cTn id="49" dur="1000" fill="hold"/>
                                        <p:tgtEl>
                                          <p:spTgt spid="164"/>
                                        </p:tgtEl>
                                        <p:attrNameLst>
                                          <p:attrName>ppt_x</p:attrName>
                                          <p:attrName>ppt_y</p:attrName>
                                        </p:attrNameLst>
                                      </p:cBhvr>
                                      <p:rCtr x="690" y="23"/>
                                    </p:animMotion>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95"/>
                                        </p:tgtEl>
                                        <p:attrNameLst>
                                          <p:attrName>style.visibility</p:attrName>
                                        </p:attrNameLst>
                                      </p:cBhvr>
                                      <p:to>
                                        <p:strVal val="visible"/>
                                      </p:to>
                                    </p:set>
                                    <p:animEffect transition="in" filter="fade">
                                      <p:cBhvr>
                                        <p:cTn id="53" dur="500"/>
                                        <p:tgtEl>
                                          <p:spTgt spid="19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fill="hold" grpId="5" nodeType="clickEffect">
                                  <p:stCondLst>
                                    <p:cond delay="0"/>
                                  </p:stCondLst>
                                  <p:childTnLst>
                                    <p:animMotion origin="layout" path="M 0.10364 -0.00139 L 0.68372 0.00601 " pathEditMode="relative" rAng="0" ptsTypes="AA">
                                      <p:cBhvr>
                                        <p:cTn id="57" dur="10000" fill="hold"/>
                                        <p:tgtEl>
                                          <p:spTgt spid="164"/>
                                        </p:tgtEl>
                                        <p:attrNameLst>
                                          <p:attrName>ppt_x</p:attrName>
                                          <p:attrName>ppt_y</p:attrName>
                                        </p:attrNameLst>
                                      </p:cBhvr>
                                      <p:rCtr x="28997" y="370"/>
                                    </p:animMotion>
                                  </p:childTnLst>
                                </p:cTn>
                              </p:par>
                              <p:par>
                                <p:cTn id="58" presetID="1" presetClass="exit" presetSubtype="0" fill="hold" nodeType="withEffect">
                                  <p:stCondLst>
                                    <p:cond delay="0"/>
                                  </p:stCondLst>
                                  <p:childTnLst>
                                    <p:set>
                                      <p:cBhvr>
                                        <p:cTn id="59" dur="1" fill="hold">
                                          <p:stCondLst>
                                            <p:cond delay="0"/>
                                          </p:stCondLst>
                                        </p:cTn>
                                        <p:tgtEl>
                                          <p:spTgt spid="14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44"/>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4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46"/>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95"/>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4" grpId="2" animBg="1"/>
      <p:bldP spid="164" grpId="3" animBg="1"/>
      <p:bldP spid="164" grpId="4" animBg="1"/>
      <p:bldP spid="164" grpId="5" animBg="1"/>
      <p:bldP spid="2" grpId="0"/>
      <p:bldP spid="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92551" y="1659154"/>
            <a:ext cx="9389109" cy="3970318"/>
          </a:xfrm>
          <a:prstGeom prst="rect">
            <a:avLst/>
          </a:prstGeom>
          <a:solidFill>
            <a:schemeClr val="bg1"/>
          </a:solidFill>
          <a:ln>
            <a:solidFill>
              <a:schemeClr val="tx1"/>
            </a:solidFill>
          </a:ln>
        </p:spPr>
        <p:txBody>
          <a:bodyPr wrap="none" rtlCol="0">
            <a:spAutoFit/>
          </a:bodyPr>
          <a:lstStyle/>
          <a:p>
            <a:r>
              <a:rPr lang="en-GB" dirty="0">
                <a:solidFill>
                  <a:srgbClr val="0000FF"/>
                </a:solidFill>
                <a:latin typeface="Cascadia Mono" panose="020B0609020000020004" pitchFamily="49" charset="0"/>
              </a:rPr>
              <a:t>void</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AddItemToCart</a:t>
            </a:r>
            <a:r>
              <a:rPr lang="en-GB" dirty="0">
                <a:solidFill>
                  <a:srgbClr val="000000"/>
                </a:solidFill>
                <a:latin typeface="Cascadia Mono" panose="020B0609020000020004" pitchFamily="49" charset="0"/>
              </a:rPr>
              <a:t>(</a:t>
            </a:r>
            <a:r>
              <a:rPr lang="en-GB" dirty="0">
                <a:solidFill>
                  <a:srgbClr val="27816E"/>
                </a:solidFill>
                <a:latin typeface="Cascadia Mono" panose="020B0609020000020004" pitchFamily="49" charset="0"/>
              </a:rPr>
              <a:t>Cart</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cart</a:t>
            </a:r>
            <a:r>
              <a:rPr lang="en-GB" dirty="0">
                <a:solidFill>
                  <a:srgbClr val="000000"/>
                </a:solidFill>
                <a:latin typeface="Cascadia Mono" panose="020B0609020000020004" pitchFamily="49" charset="0"/>
              </a:rPr>
              <a:t>, </a:t>
            </a:r>
            <a:r>
              <a:rPr lang="en-GB" dirty="0">
                <a:solidFill>
                  <a:srgbClr val="27816E"/>
                </a:solidFill>
                <a:latin typeface="Cascadia Mono" panose="020B0609020000020004" pitchFamily="49" charset="0"/>
              </a:rPr>
              <a:t>Item</a:t>
            </a:r>
            <a:r>
              <a:rPr lang="en-GB" dirty="0">
                <a:solidFill>
                  <a:srgbClr val="000000"/>
                </a:solidFill>
                <a:latin typeface="Cascadia Mono" panose="020B0609020000020004" pitchFamily="49" charset="0"/>
              </a:rPr>
              <a:t> item)</a:t>
            </a:r>
          </a:p>
          <a:p>
            <a:r>
              <a:rPr lang="en-ZA" dirty="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amountOrderedInLastWeek</a:t>
            </a:r>
            <a:r>
              <a:rPr lang="en-ZA" dirty="0">
                <a:solidFill>
                  <a:srgbClr val="000000"/>
                </a:solidFill>
                <a:latin typeface="Cascadia Mono" panose="020B0609020000020004" pitchFamily="49" charset="0"/>
              </a:rPr>
              <a:t> = </a:t>
            </a:r>
            <a:r>
              <a:rPr lang="en-ZA" dirty="0" err="1">
                <a:solidFill>
                  <a:srgbClr val="000000"/>
                </a:solidFill>
                <a:latin typeface="Cascadia Mono" panose="020B0609020000020004" pitchFamily="49" charset="0"/>
              </a:rPr>
              <a:t>GetAccount</a:t>
            </a:r>
            <a:r>
              <a:rPr lang="en-ZA" dirty="0" smtClean="0">
                <a:solidFill>
                  <a:srgbClr val="000000"/>
                </a:solidFill>
                <a:latin typeface="Cascadia Mono" panose="020B0609020000020004" pitchFamily="49" charset="0"/>
              </a:rPr>
              <a:t>().TotalForLast7Days; </a:t>
            </a:r>
            <a:endParaRPr lang="en-ZA" dirty="0">
              <a:solidFill>
                <a:srgbClr val="000000"/>
              </a:solidFill>
              <a:latin typeface="Cascadia Mono" panose="020B0609020000020004" pitchFamily="49" charset="0"/>
            </a:endParaRP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if</a:t>
            </a:r>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amountOrderedInLastWeek</a:t>
            </a:r>
            <a:r>
              <a:rPr lang="en-ZA" dirty="0">
                <a:solidFill>
                  <a:srgbClr val="000000"/>
                </a:solidFill>
                <a:latin typeface="Cascadia Mono" panose="020B0609020000020004" pitchFamily="49" charset="0"/>
              </a:rPr>
              <a:t> + </a:t>
            </a:r>
            <a:r>
              <a:rPr lang="en-ZA" dirty="0" err="1">
                <a:solidFill>
                  <a:srgbClr val="000000"/>
                </a:solidFill>
                <a:latin typeface="Cascadia Mono" panose="020B0609020000020004" pitchFamily="49" charset="0"/>
              </a:rPr>
              <a:t>item.Price</a:t>
            </a:r>
            <a:r>
              <a:rPr lang="en-ZA" dirty="0">
                <a:solidFill>
                  <a:srgbClr val="000000"/>
                </a:solidFill>
                <a:latin typeface="Cascadia Mono" panose="020B0609020000020004" pitchFamily="49" charset="0"/>
              </a:rPr>
              <a:t> &gt;= 100)</a:t>
            </a:r>
          </a:p>
          <a:p>
            <a:r>
              <a:rPr lang="en-ZA" dirty="0">
                <a:solidFill>
                  <a:srgbClr val="000000"/>
                </a:solidFill>
                <a:latin typeface="Cascadia Mono" panose="020B0609020000020004" pitchFamily="49" charset="0"/>
              </a:rPr>
              <a:t>    {</a:t>
            </a:r>
          </a:p>
          <a:p>
            <a:r>
              <a:rPr lang="en-ZA" dirty="0">
                <a:solidFill>
                  <a:srgbClr val="000000"/>
                </a:solidFill>
                <a:latin typeface="Cascadia Mono" panose="020B0609020000020004" pitchFamily="49" charset="0"/>
              </a:rPr>
              <a:t>        </a:t>
            </a:r>
            <a:r>
              <a:rPr lang="en-ZA" dirty="0">
                <a:solidFill>
                  <a:srgbClr val="008000"/>
                </a:solidFill>
                <a:latin typeface="Cascadia Mono" panose="020B0609020000020004" pitchFamily="49" charset="0"/>
              </a:rPr>
              <a:t>// 10% discount</a:t>
            </a:r>
          </a:p>
          <a:p>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item.Price</a:t>
            </a:r>
            <a:r>
              <a:rPr lang="en-ZA" dirty="0">
                <a:solidFill>
                  <a:srgbClr val="000000"/>
                </a:solidFill>
                <a:latin typeface="Cascadia Mono" panose="020B0609020000020004" pitchFamily="49" charset="0"/>
              </a:rPr>
              <a:t> *= 0.9m;</a:t>
            </a:r>
          </a:p>
          <a:p>
            <a:r>
              <a:rPr lang="en-ZA" dirty="0">
                <a:solidFill>
                  <a:srgbClr val="000000"/>
                </a:solidFill>
                <a:latin typeface="Cascadia Mono" panose="020B0609020000020004" pitchFamily="49" charset="0"/>
              </a:rPr>
              <a:t>    }</a:t>
            </a: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cart.Add</a:t>
            </a:r>
            <a:r>
              <a:rPr lang="en-ZA" dirty="0">
                <a:solidFill>
                  <a:srgbClr val="000000"/>
                </a:solidFill>
                <a:latin typeface="Cascadia Mono" panose="020B0609020000020004" pitchFamily="49" charset="0"/>
              </a:rPr>
              <a:t>(item</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GetAccount</a:t>
            </a:r>
            <a:r>
              <a:rPr lang="en-ZA" dirty="0" smtClean="0">
                <a:solidFill>
                  <a:srgbClr val="000000"/>
                </a:solidFill>
                <a:latin typeface="Cascadia Mono" panose="020B0609020000020004" pitchFamily="49" charset="0"/>
              </a:rPr>
              <a:t>().TotalForLast7Days += </a:t>
            </a:r>
            <a:r>
              <a:rPr lang="en-ZA" dirty="0" err="1" smtClean="0">
                <a:solidFill>
                  <a:srgbClr val="000000"/>
                </a:solidFill>
                <a:latin typeface="Cascadia Mono" panose="020B0609020000020004" pitchFamily="49" charset="0"/>
              </a:rPr>
              <a:t>item.Price</a:t>
            </a:r>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database.Save</a:t>
            </a:r>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a:t>
            </a:r>
            <a:endParaRPr lang="en-ZA" dirty="0"/>
          </a:p>
        </p:txBody>
      </p:sp>
      <p:sp>
        <p:nvSpPr>
          <p:cNvPr id="13" name="TextBox 12"/>
          <p:cNvSpPr txBox="1"/>
          <p:nvPr/>
        </p:nvSpPr>
        <p:spPr>
          <a:xfrm>
            <a:off x="1892551" y="1659154"/>
            <a:ext cx="9389109" cy="5078313"/>
          </a:xfrm>
          <a:prstGeom prst="rect">
            <a:avLst/>
          </a:prstGeom>
          <a:solidFill>
            <a:schemeClr val="bg1"/>
          </a:solidFill>
          <a:ln>
            <a:solidFill>
              <a:schemeClr val="tx1"/>
            </a:solidFill>
          </a:ln>
        </p:spPr>
        <p:txBody>
          <a:bodyPr wrap="none" rtlCol="0">
            <a:spAutoFit/>
          </a:bodyPr>
          <a:lstStyle/>
          <a:p>
            <a:r>
              <a:rPr lang="en-GB" dirty="0">
                <a:solidFill>
                  <a:srgbClr val="0000FF"/>
                </a:solidFill>
                <a:latin typeface="Cascadia Mono" panose="020B0609020000020004" pitchFamily="49" charset="0"/>
              </a:rPr>
              <a:t>void</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AddItemToCart</a:t>
            </a:r>
            <a:r>
              <a:rPr lang="en-GB" dirty="0">
                <a:solidFill>
                  <a:srgbClr val="000000"/>
                </a:solidFill>
                <a:latin typeface="Cascadia Mono" panose="020B0609020000020004" pitchFamily="49" charset="0"/>
              </a:rPr>
              <a:t>(</a:t>
            </a:r>
            <a:r>
              <a:rPr lang="en-GB" dirty="0">
                <a:solidFill>
                  <a:srgbClr val="27816E"/>
                </a:solidFill>
                <a:latin typeface="Cascadia Mono" panose="020B0609020000020004" pitchFamily="49" charset="0"/>
              </a:rPr>
              <a:t>Cart</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cart</a:t>
            </a:r>
            <a:r>
              <a:rPr lang="en-GB" dirty="0">
                <a:solidFill>
                  <a:srgbClr val="000000"/>
                </a:solidFill>
                <a:latin typeface="Cascadia Mono" panose="020B0609020000020004" pitchFamily="49" charset="0"/>
              </a:rPr>
              <a:t>, </a:t>
            </a:r>
            <a:r>
              <a:rPr lang="en-GB" dirty="0">
                <a:solidFill>
                  <a:srgbClr val="27816E"/>
                </a:solidFill>
                <a:latin typeface="Cascadia Mono" panose="020B0609020000020004" pitchFamily="49" charset="0"/>
              </a:rPr>
              <a:t>Item</a:t>
            </a:r>
            <a:r>
              <a:rPr lang="en-GB" dirty="0">
                <a:solidFill>
                  <a:srgbClr val="000000"/>
                </a:solidFill>
                <a:latin typeface="Cascadia Mono" panose="020B0609020000020004" pitchFamily="49" charset="0"/>
              </a:rPr>
              <a:t> item)</a:t>
            </a:r>
          </a:p>
          <a:p>
            <a:r>
              <a:rPr lang="en-ZA" dirty="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amountOrderedInLastWeek</a:t>
            </a:r>
            <a:r>
              <a:rPr lang="en-ZA" dirty="0">
                <a:solidFill>
                  <a:srgbClr val="000000"/>
                </a:solidFill>
                <a:latin typeface="Cascadia Mono" panose="020B0609020000020004" pitchFamily="49" charset="0"/>
              </a:rPr>
              <a:t> = </a:t>
            </a:r>
            <a:r>
              <a:rPr lang="en-ZA" dirty="0" err="1">
                <a:solidFill>
                  <a:srgbClr val="000000"/>
                </a:solidFill>
                <a:latin typeface="Cascadia Mono" panose="020B0609020000020004" pitchFamily="49" charset="0"/>
              </a:rPr>
              <a:t>GetAccount</a:t>
            </a:r>
            <a:r>
              <a:rPr lang="en-ZA" dirty="0" smtClean="0">
                <a:solidFill>
                  <a:srgbClr val="000000"/>
                </a:solidFill>
                <a:latin typeface="Cascadia Mono" panose="020B0609020000020004" pitchFamily="49" charset="0"/>
              </a:rPr>
              <a:t>().TotalForLast7Days; </a:t>
            </a:r>
            <a:endParaRPr lang="en-ZA" dirty="0">
              <a:solidFill>
                <a:srgbClr val="000000"/>
              </a:solidFill>
              <a:latin typeface="Cascadia Mono" panose="020B0609020000020004" pitchFamily="49" charset="0"/>
            </a:endParaRP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if</a:t>
            </a:r>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amountOrderedInLastWeek</a:t>
            </a:r>
            <a:r>
              <a:rPr lang="en-ZA" dirty="0">
                <a:solidFill>
                  <a:srgbClr val="000000"/>
                </a:solidFill>
                <a:latin typeface="Cascadia Mono" panose="020B0609020000020004" pitchFamily="49" charset="0"/>
              </a:rPr>
              <a:t> + </a:t>
            </a:r>
            <a:r>
              <a:rPr lang="en-ZA" dirty="0" err="1">
                <a:solidFill>
                  <a:srgbClr val="000000"/>
                </a:solidFill>
                <a:latin typeface="Cascadia Mono" panose="020B0609020000020004" pitchFamily="49" charset="0"/>
              </a:rPr>
              <a:t>item.Price</a:t>
            </a:r>
            <a:r>
              <a:rPr lang="en-ZA" dirty="0">
                <a:solidFill>
                  <a:srgbClr val="000000"/>
                </a:solidFill>
                <a:latin typeface="Cascadia Mono" panose="020B0609020000020004" pitchFamily="49" charset="0"/>
              </a:rPr>
              <a:t> &gt;= 100)</a:t>
            </a:r>
          </a:p>
          <a:p>
            <a:r>
              <a:rPr lang="en-ZA" dirty="0">
                <a:solidFill>
                  <a:srgbClr val="000000"/>
                </a:solidFill>
                <a:latin typeface="Cascadia Mono" panose="020B0609020000020004" pitchFamily="49" charset="0"/>
              </a:rPr>
              <a:t>    {</a:t>
            </a:r>
          </a:p>
          <a:p>
            <a:r>
              <a:rPr lang="en-ZA" dirty="0">
                <a:solidFill>
                  <a:srgbClr val="000000"/>
                </a:solidFill>
                <a:latin typeface="Cascadia Mono" panose="020B0609020000020004" pitchFamily="49" charset="0"/>
              </a:rPr>
              <a:t>        </a:t>
            </a:r>
            <a:r>
              <a:rPr lang="en-ZA" dirty="0">
                <a:solidFill>
                  <a:srgbClr val="008000"/>
                </a:solidFill>
                <a:latin typeface="Cascadia Mono" panose="020B0609020000020004" pitchFamily="49" charset="0"/>
              </a:rPr>
              <a:t>// 10% discount</a:t>
            </a:r>
          </a:p>
          <a:p>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item.Price</a:t>
            </a:r>
            <a:r>
              <a:rPr lang="en-ZA" dirty="0">
                <a:solidFill>
                  <a:srgbClr val="000000"/>
                </a:solidFill>
                <a:latin typeface="Cascadia Mono" panose="020B0609020000020004" pitchFamily="49" charset="0"/>
              </a:rPr>
              <a:t> *= 0.9m;</a:t>
            </a:r>
          </a:p>
          <a:p>
            <a:r>
              <a:rPr lang="en-ZA" dirty="0">
                <a:solidFill>
                  <a:srgbClr val="000000"/>
                </a:solidFill>
                <a:latin typeface="Cascadia Mono" panose="020B0609020000020004" pitchFamily="49" charset="0"/>
              </a:rPr>
              <a:t>    }</a:t>
            </a: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cart.Add</a:t>
            </a:r>
            <a:r>
              <a:rPr lang="en-ZA" dirty="0">
                <a:solidFill>
                  <a:srgbClr val="000000"/>
                </a:solidFill>
                <a:latin typeface="Cascadia Mono" panose="020B0609020000020004" pitchFamily="49" charset="0"/>
              </a:rPr>
              <a:t>(item</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GetAccount</a:t>
            </a:r>
            <a:r>
              <a:rPr lang="en-ZA" dirty="0" smtClean="0">
                <a:solidFill>
                  <a:srgbClr val="000000"/>
                </a:solidFill>
                <a:latin typeface="Cascadia Mono" panose="020B0609020000020004" pitchFamily="49" charset="0"/>
              </a:rPr>
              <a:t>().TotalForLast7Days += </a:t>
            </a:r>
            <a:r>
              <a:rPr lang="en-ZA" dirty="0" err="1" smtClean="0">
                <a:solidFill>
                  <a:srgbClr val="000000"/>
                </a:solidFill>
                <a:latin typeface="Cascadia Mono" panose="020B0609020000020004" pitchFamily="49" charset="0"/>
              </a:rPr>
              <a:t>item.Price</a:t>
            </a:r>
            <a:r>
              <a:rPr lang="en-ZA" dirty="0" smtClean="0">
                <a:solidFill>
                  <a:srgbClr val="000000"/>
                </a:solidFill>
                <a:latin typeface="Cascadia Mono" panose="020B0609020000020004" pitchFamily="49" charset="0"/>
              </a:rPr>
              <a:t>;</a:t>
            </a:r>
          </a:p>
          <a:p>
            <a:r>
              <a:rPr lang="en-GB" dirty="0">
                <a:solidFill>
                  <a:srgbClr val="000000"/>
                </a:solidFill>
                <a:latin typeface="Cascadia Mono" panose="020B0609020000020004" pitchFamily="49" charset="0"/>
              </a:rPr>
              <a:t> </a:t>
            </a:r>
            <a:r>
              <a:rPr lang="en-GB"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RequestTimeout</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new</a:t>
            </a:r>
            <a:r>
              <a:rPr lang="en-ZA" dirty="0">
                <a:solidFill>
                  <a:srgbClr val="000000"/>
                </a:solidFill>
                <a:latin typeface="Cascadia Mono" panose="020B0609020000020004" pitchFamily="49" charset="0"/>
              </a:rPr>
              <a:t> </a:t>
            </a:r>
            <a:r>
              <a:rPr lang="en-ZA" dirty="0" err="1">
                <a:solidFill>
                  <a:srgbClr val="27816E"/>
                </a:solidFill>
                <a:latin typeface="Cascadia Mono" panose="020B0609020000020004" pitchFamily="49" charset="0"/>
              </a:rPr>
              <a:t>ReduceWeeklyAmount</a:t>
            </a:r>
            <a:r>
              <a:rPr lang="en-ZA" dirty="0">
                <a:solidFill>
                  <a:srgbClr val="000000"/>
                </a:solidFill>
                <a:latin typeface="Cascadia Mono" panose="020B0609020000020004" pitchFamily="49" charset="0"/>
              </a:rPr>
              <a:t>(</a:t>
            </a:r>
            <a:r>
              <a:rPr lang="en-ZA" dirty="0" err="1">
                <a:solidFill>
                  <a:srgbClr val="000000"/>
                </a:solidFill>
                <a:latin typeface="Cascadia Mono" panose="020B0609020000020004" pitchFamily="49" charset="0"/>
              </a:rPr>
              <a:t>item.Price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err="1">
                <a:solidFill>
                  <a:srgbClr val="27816E"/>
                </a:solidFill>
                <a:latin typeface="Cascadia Mono" panose="020B0609020000020004" pitchFamily="49" charset="0"/>
              </a:rPr>
              <a:t>DateTime</a:t>
            </a:r>
            <a:r>
              <a:rPr lang="en-ZA" dirty="0" err="1">
                <a:solidFill>
                  <a:srgbClr val="000000"/>
                </a:solidFill>
                <a:latin typeface="Cascadia Mono" panose="020B0609020000020004" pitchFamily="49" charset="0"/>
              </a:rPr>
              <a:t>.UtcNow.AddDays</a:t>
            </a:r>
            <a:r>
              <a:rPr lang="en-ZA" dirty="0">
                <a:solidFill>
                  <a:srgbClr val="000000"/>
                </a:solidFill>
                <a:latin typeface="Cascadia Mono" panose="020B0609020000020004" pitchFamily="49" charset="0"/>
              </a:rPr>
              <a:t>(7)</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database.Save</a:t>
            </a:r>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a:t>
            </a:r>
            <a:endParaRPr lang="en-ZA" dirty="0"/>
          </a:p>
        </p:txBody>
      </p:sp>
      <p:sp>
        <p:nvSpPr>
          <p:cNvPr id="5" name="Title 4"/>
          <p:cNvSpPr>
            <a:spLocks noGrp="1"/>
          </p:cNvSpPr>
          <p:nvPr>
            <p:ph type="title"/>
          </p:nvPr>
        </p:nvSpPr>
        <p:spPr/>
        <p:txBody>
          <a:bodyPr/>
          <a:lstStyle/>
          <a:p>
            <a:r>
              <a:rPr lang="en-ZA" dirty="0" smtClean="0"/>
              <a:t>Let’s </a:t>
            </a:r>
            <a:r>
              <a:rPr lang="en-ZA" dirty="0" err="1" smtClean="0"/>
              <a:t>precrastinate</a:t>
            </a:r>
            <a:r>
              <a:rPr lang="en-ZA" dirty="0" smtClean="0"/>
              <a:t>!</a:t>
            </a:r>
            <a:endParaRPr lang="en-ZA" dirty="0"/>
          </a:p>
        </p:txBody>
      </p:sp>
      <p:sp>
        <p:nvSpPr>
          <p:cNvPr id="45" name="TextBox 44"/>
          <p:cNvSpPr txBox="1"/>
          <p:nvPr/>
        </p:nvSpPr>
        <p:spPr>
          <a:xfrm>
            <a:off x="67961" y="3893820"/>
            <a:ext cx="184731" cy="369332"/>
          </a:xfrm>
          <a:prstGeom prst="rect">
            <a:avLst/>
          </a:prstGeom>
          <a:noFill/>
        </p:spPr>
        <p:txBody>
          <a:bodyPr wrap="none" rtlCol="0">
            <a:spAutoFit/>
          </a:bodyPr>
          <a:lstStyle/>
          <a:p>
            <a:endParaRPr lang="en-ZA" dirty="0"/>
          </a:p>
        </p:txBody>
      </p:sp>
      <p:cxnSp>
        <p:nvCxnSpPr>
          <p:cNvPr id="6" name="Straight Arrow Connector 5"/>
          <p:cNvCxnSpPr/>
          <p:nvPr/>
        </p:nvCxnSpPr>
        <p:spPr>
          <a:xfrm flipH="1">
            <a:off x="9522187" y="1324303"/>
            <a:ext cx="399579" cy="891455"/>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927100" y="4762500"/>
            <a:ext cx="1595762" cy="150238"/>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H="1">
            <a:off x="7515808" y="536417"/>
            <a:ext cx="2052372" cy="1369920"/>
          </a:xfrm>
          <a:prstGeom prst="straightConnector1">
            <a:avLst/>
          </a:prstGeom>
          <a:ln w="76200">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pic>
        <p:nvPicPr>
          <p:cNvPr id="57" name="Picture 5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9317" y="1908804"/>
            <a:ext cx="539029" cy="539029"/>
          </a:xfrm>
          <a:prstGeom prst="rect">
            <a:avLst/>
          </a:prstGeom>
        </p:spPr>
      </p:pic>
      <p:sp>
        <p:nvSpPr>
          <p:cNvPr id="68" name="TextBox 67"/>
          <p:cNvSpPr txBox="1"/>
          <p:nvPr/>
        </p:nvSpPr>
        <p:spPr>
          <a:xfrm>
            <a:off x="139159" y="3332800"/>
            <a:ext cx="1973617" cy="646331"/>
          </a:xfrm>
          <a:prstGeom prst="rect">
            <a:avLst/>
          </a:prstGeom>
          <a:noFill/>
        </p:spPr>
        <p:txBody>
          <a:bodyPr wrap="none" rtlCol="0">
            <a:spAutoFit/>
          </a:bodyPr>
          <a:lstStyle/>
          <a:p>
            <a:r>
              <a:rPr lang="en-ZA" b="1" dirty="0" smtClean="0">
                <a:solidFill>
                  <a:schemeClr val="accent1">
                    <a:lumMod val="75000"/>
                  </a:schemeClr>
                </a:solidFill>
                <a:latin typeface="Helvetica" pitchFamily="2" charset="0"/>
              </a:rPr>
              <a:t>Amount = R50</a:t>
            </a:r>
          </a:p>
          <a:p>
            <a:r>
              <a:rPr lang="en-ZA" b="1" dirty="0" err="1" smtClean="0">
                <a:solidFill>
                  <a:schemeClr val="accent1">
                    <a:lumMod val="75000"/>
                  </a:schemeClr>
                </a:solidFill>
                <a:latin typeface="Helvetica" pitchFamily="2" charset="0"/>
              </a:rPr>
              <a:t>Item.Price</a:t>
            </a:r>
            <a:r>
              <a:rPr lang="en-ZA" b="1" dirty="0" smtClean="0">
                <a:solidFill>
                  <a:schemeClr val="accent1">
                    <a:lumMod val="75000"/>
                  </a:schemeClr>
                </a:solidFill>
                <a:latin typeface="Helvetica" pitchFamily="2" charset="0"/>
              </a:rPr>
              <a:t> = R30</a:t>
            </a:r>
            <a:endParaRPr lang="en-ZA" b="1" dirty="0">
              <a:solidFill>
                <a:schemeClr val="accent1">
                  <a:lumMod val="75000"/>
                </a:schemeClr>
              </a:solidFill>
              <a:latin typeface="Helvetica" pitchFamily="2" charset="0"/>
            </a:endParaRPr>
          </a:p>
        </p:txBody>
      </p:sp>
      <p:sp>
        <p:nvSpPr>
          <p:cNvPr id="69" name="TextBox 68"/>
          <p:cNvSpPr txBox="1"/>
          <p:nvPr/>
        </p:nvSpPr>
        <p:spPr>
          <a:xfrm>
            <a:off x="10217948" y="3247489"/>
            <a:ext cx="1973617" cy="646331"/>
          </a:xfrm>
          <a:prstGeom prst="rect">
            <a:avLst/>
          </a:prstGeom>
          <a:noFill/>
        </p:spPr>
        <p:txBody>
          <a:bodyPr wrap="none" rtlCol="0">
            <a:spAutoFit/>
          </a:bodyPr>
          <a:lstStyle/>
          <a:p>
            <a:r>
              <a:rPr lang="en-ZA" b="1" dirty="0" smtClean="0">
                <a:solidFill>
                  <a:schemeClr val="accent6">
                    <a:lumMod val="75000"/>
                  </a:schemeClr>
                </a:solidFill>
                <a:latin typeface="Helvetica" pitchFamily="2" charset="0"/>
              </a:rPr>
              <a:t>Amount = R80</a:t>
            </a:r>
          </a:p>
          <a:p>
            <a:r>
              <a:rPr lang="en-ZA" b="1" dirty="0" err="1" smtClean="0">
                <a:solidFill>
                  <a:schemeClr val="accent6">
                    <a:lumMod val="75000"/>
                  </a:schemeClr>
                </a:solidFill>
                <a:latin typeface="Helvetica" pitchFamily="2" charset="0"/>
              </a:rPr>
              <a:t>Item.Price</a:t>
            </a:r>
            <a:r>
              <a:rPr lang="en-ZA" b="1" dirty="0" smtClean="0">
                <a:solidFill>
                  <a:schemeClr val="accent6">
                    <a:lumMod val="75000"/>
                  </a:schemeClr>
                </a:solidFill>
                <a:latin typeface="Helvetica" pitchFamily="2" charset="0"/>
              </a:rPr>
              <a:t> = R40</a:t>
            </a:r>
            <a:endParaRPr lang="en-ZA" b="1" dirty="0">
              <a:solidFill>
                <a:schemeClr val="accent6">
                  <a:lumMod val="75000"/>
                </a:schemeClr>
              </a:solidFill>
              <a:latin typeface="Helvetica" pitchFamily="2" charset="0"/>
            </a:endParaRPr>
          </a:p>
        </p:txBody>
      </p:sp>
      <p:cxnSp>
        <p:nvCxnSpPr>
          <p:cNvPr id="11" name="Straight Arrow Connector 10"/>
          <p:cNvCxnSpPr/>
          <p:nvPr/>
        </p:nvCxnSpPr>
        <p:spPr>
          <a:xfrm>
            <a:off x="67961" y="935944"/>
            <a:ext cx="1887168" cy="979170"/>
          </a:xfrm>
          <a:prstGeom prst="straightConnector1">
            <a:avLst/>
          </a:prstGeom>
          <a:ln w="76200">
            <a:solidFill>
              <a:schemeClr val="accent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10217947" y="3247489"/>
            <a:ext cx="1973617" cy="646331"/>
          </a:xfrm>
          <a:prstGeom prst="rect">
            <a:avLst/>
          </a:prstGeom>
          <a:noFill/>
        </p:spPr>
        <p:txBody>
          <a:bodyPr wrap="none" rtlCol="0">
            <a:spAutoFit/>
          </a:bodyPr>
          <a:lstStyle/>
          <a:p>
            <a:r>
              <a:rPr lang="en-ZA" b="1" dirty="0" smtClean="0">
                <a:solidFill>
                  <a:schemeClr val="accent6">
                    <a:lumMod val="75000"/>
                  </a:schemeClr>
                </a:solidFill>
                <a:latin typeface="Helvetica" pitchFamily="2" charset="0"/>
              </a:rPr>
              <a:t>Amount = R80</a:t>
            </a:r>
          </a:p>
          <a:p>
            <a:r>
              <a:rPr lang="en-ZA" b="1" dirty="0" err="1" smtClean="0">
                <a:solidFill>
                  <a:schemeClr val="accent6">
                    <a:lumMod val="75000"/>
                  </a:schemeClr>
                </a:solidFill>
                <a:latin typeface="Helvetica" pitchFamily="2" charset="0"/>
              </a:rPr>
              <a:t>Item.Price</a:t>
            </a:r>
            <a:r>
              <a:rPr lang="en-ZA" b="1" dirty="0" smtClean="0">
                <a:solidFill>
                  <a:schemeClr val="accent6">
                    <a:lumMod val="75000"/>
                  </a:schemeClr>
                </a:solidFill>
                <a:latin typeface="Helvetica" pitchFamily="2" charset="0"/>
              </a:rPr>
              <a:t> = R36</a:t>
            </a:r>
            <a:endParaRPr lang="en-ZA" b="1" dirty="0">
              <a:solidFill>
                <a:schemeClr val="accent6">
                  <a:lumMod val="75000"/>
                </a:schemeClr>
              </a:solidFill>
              <a:latin typeface="Helvetica" pitchFamily="2" charset="0"/>
            </a:endParaRPr>
          </a:p>
        </p:txBody>
      </p:sp>
      <p:pic>
        <p:nvPicPr>
          <p:cNvPr id="16" name="Picture 15"/>
          <p:cNvPicPr>
            <a:picLocks noChangeAspect="1"/>
          </p:cNvPicPr>
          <p:nvPr/>
        </p:nvPicPr>
        <p:blipFill>
          <a:blip r:embed="rId4"/>
          <a:stretch>
            <a:fillRect/>
          </a:stretch>
        </p:blipFill>
        <p:spPr>
          <a:xfrm>
            <a:off x="-153316" y="3852735"/>
            <a:ext cx="1905266" cy="1819529"/>
          </a:xfrm>
          <a:prstGeom prst="rect">
            <a:avLst/>
          </a:prstGeom>
        </p:spPr>
      </p:pic>
      <p:cxnSp>
        <p:nvCxnSpPr>
          <p:cNvPr id="17" name="Straight Arrow Connector 16"/>
          <p:cNvCxnSpPr/>
          <p:nvPr/>
        </p:nvCxnSpPr>
        <p:spPr>
          <a:xfrm flipH="1" flipV="1">
            <a:off x="1827549" y="5303964"/>
            <a:ext cx="1003637" cy="304800"/>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8748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70833E-6 -3.7037E-7 L 0.04831 0.07546 " pathEditMode="relative" rAng="0" ptsTypes="AA">
                                      <p:cBhvr>
                                        <p:cTn id="18" dur="500" fill="hold"/>
                                        <p:tgtEl>
                                          <p:spTgt spid="11"/>
                                        </p:tgtEl>
                                        <p:attrNameLst>
                                          <p:attrName>ppt_x</p:attrName>
                                          <p:attrName>ppt_y</p:attrName>
                                        </p:attrNameLst>
                                      </p:cBhvr>
                                      <p:rCtr x="1979" y="3681"/>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8.33333E-7 7.40741E-7 L 0.13906 0.06852 " pathEditMode="relative" rAng="0" ptsTypes="AA">
                                      <p:cBhvr>
                                        <p:cTn id="30" dur="500" fill="hold"/>
                                        <p:tgtEl>
                                          <p:spTgt spid="30"/>
                                        </p:tgtEl>
                                        <p:attrNameLst>
                                          <p:attrName>ppt_x</p:attrName>
                                          <p:attrName>ppt_y</p:attrName>
                                        </p:attrNameLst>
                                      </p:cBhvr>
                                      <p:rCtr x="6953" y="3426"/>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4831 0.07547 L 0.03959 0.14907 " pathEditMode="relative" rAng="0" ptsTypes="AA">
                                      <p:cBhvr>
                                        <p:cTn id="34" dur="500" fill="hold"/>
                                        <p:tgtEl>
                                          <p:spTgt spid="11"/>
                                        </p:tgtEl>
                                        <p:attrNameLst>
                                          <p:attrName>ppt_x</p:attrName>
                                          <p:attrName>ppt_y</p:attrName>
                                        </p:attrNameLst>
                                      </p:cBhvr>
                                      <p:rCtr x="-404" y="3588"/>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03959 0.14907 L 0.04375 0.43889 " pathEditMode="relative" rAng="0" ptsTypes="AA">
                                      <p:cBhvr>
                                        <p:cTn id="42" dur="500" fill="hold"/>
                                        <p:tgtEl>
                                          <p:spTgt spid="11"/>
                                        </p:tgtEl>
                                        <p:attrNameLst>
                                          <p:attrName>ppt_x</p:attrName>
                                          <p:attrName>ppt_y</p:attrName>
                                        </p:attrNameLst>
                                      </p:cBhvr>
                                      <p:rCtr x="208" y="14491"/>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04375 0.43889 L 0.00352 0.52546 " pathEditMode="relative" rAng="0" ptsTypes="AA">
                                      <p:cBhvr>
                                        <p:cTn id="46" dur="500" fill="hold"/>
                                        <p:tgtEl>
                                          <p:spTgt spid="11"/>
                                        </p:tgtEl>
                                        <p:attrNameLst>
                                          <p:attrName>ppt_x</p:attrName>
                                          <p:attrName>ppt_y</p:attrName>
                                        </p:attrNameLst>
                                      </p:cBhvr>
                                      <p:rCtr x="-1979" y="4560"/>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2.08333E-7 -2.59259E-6 L 0.85091 0.02616 " pathEditMode="relative" rAng="0" ptsTypes="AA">
                                      <p:cBhvr>
                                        <p:cTn id="54" dur="500" fill="hold"/>
                                        <p:tgtEl>
                                          <p:spTgt spid="57"/>
                                        </p:tgtEl>
                                        <p:attrNameLst>
                                          <p:attrName>ppt_x</p:attrName>
                                          <p:attrName>ppt_y</p:attrName>
                                        </p:attrNameLst>
                                      </p:cBhvr>
                                      <p:rCtr x="42539" y="1296"/>
                                    </p:animMotion>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0.13906 0.06852 L 0.12448 0.15347 " pathEditMode="relative" rAng="0" ptsTypes="AA">
                                      <p:cBhvr>
                                        <p:cTn id="58" dur="500" fill="hold"/>
                                        <p:tgtEl>
                                          <p:spTgt spid="30"/>
                                        </p:tgtEl>
                                        <p:attrNameLst>
                                          <p:attrName>ppt_x</p:attrName>
                                          <p:attrName>ppt_y</p:attrName>
                                        </p:attrNameLst>
                                      </p:cBhvr>
                                      <p:rCtr x="-729" y="4236"/>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nodeType="clickEffect">
                                  <p:stCondLst>
                                    <p:cond delay="0"/>
                                  </p:stCondLst>
                                  <p:childTnLst>
                                    <p:animMotion origin="layout" path="M 0.12448 0.15347 L -0.14843 0.26829 " pathEditMode="relative" rAng="0" ptsTypes="AA">
                                      <p:cBhvr>
                                        <p:cTn id="66" dur="500" fill="hold"/>
                                        <p:tgtEl>
                                          <p:spTgt spid="30"/>
                                        </p:tgtEl>
                                        <p:attrNameLst>
                                          <p:attrName>ppt_x</p:attrName>
                                          <p:attrName>ppt_y</p:attrName>
                                        </p:attrNameLst>
                                      </p:cBhvr>
                                      <p:rCtr x="-13594" y="5741"/>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6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0.14844 0.26829 L 0.08425 0.44352 " pathEditMode="relative" rAng="0" ptsTypes="AA">
                                      <p:cBhvr>
                                        <p:cTn id="76" dur="500" fill="hold"/>
                                        <p:tgtEl>
                                          <p:spTgt spid="30"/>
                                        </p:tgtEl>
                                        <p:attrNameLst>
                                          <p:attrName>ppt_x</p:attrName>
                                          <p:attrName>ppt_y</p:attrName>
                                        </p:attrNameLst>
                                      </p:cBhvr>
                                      <p:rCtr x="11628" y="8750"/>
                                    </p:animMotion>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nodeType="clickEffect">
                                  <p:stCondLst>
                                    <p:cond delay="0"/>
                                  </p:stCondLst>
                                  <p:childTnLst>
                                    <p:animMotion origin="layout" path="M 0.08425 0.44352 L -0.21614 0.48495 " pathEditMode="relative" rAng="0" ptsTypes="AA">
                                      <p:cBhvr>
                                        <p:cTn id="80" dur="500" fill="hold"/>
                                        <p:tgtEl>
                                          <p:spTgt spid="30"/>
                                        </p:tgtEl>
                                        <p:attrNameLst>
                                          <p:attrName>ppt_x</p:attrName>
                                          <p:attrName>ppt_y</p:attrName>
                                        </p:attrNameLst>
                                      </p:cBhvr>
                                      <p:rCtr x="-15026" y="2060"/>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
                                        </p:tgtEl>
                                        <p:attrNameLst>
                                          <p:attrName>style.visibility</p:attrName>
                                        </p:attrNameLst>
                                      </p:cBhvr>
                                      <p:to>
                                        <p:strVal val="visible"/>
                                      </p:to>
                                    </p:set>
                                  </p:childTnLst>
                                </p:cTn>
                              </p:par>
                              <p:par>
                                <p:cTn id="93" presetID="1" presetClass="exit" presetSubtype="0" fill="hold" nodeType="withEffect">
                                  <p:stCondLst>
                                    <p:cond delay="0"/>
                                  </p:stCondLst>
                                  <p:childTnLst>
                                    <p:set>
                                      <p:cBhvr>
                                        <p:cTn id="94" dur="1" fill="hold">
                                          <p:stCondLst>
                                            <p:cond delay="0"/>
                                          </p:stCondLst>
                                        </p:cTn>
                                        <p:tgtEl>
                                          <p:spTgt spid="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7"/>
                                        </p:tgtEl>
                                        <p:attrNameLst>
                                          <p:attrName>style.visibility</p:attrName>
                                        </p:attrNameLst>
                                      </p:cBhvr>
                                      <p:to>
                                        <p:strVal val="hidden"/>
                                      </p:to>
                                    </p:set>
                                  </p:childTnLst>
                                </p:cTn>
                              </p:par>
                              <p:par>
                                <p:cTn id="105" presetID="42" presetClass="path" presetSubtype="0" accel="50000" decel="50000" fill="hold" nodeType="withEffect">
                                  <p:stCondLst>
                                    <p:cond delay="0"/>
                                  </p:stCondLst>
                                  <p:childTnLst>
                                    <p:animMotion origin="layout" path="M -4.79167E-6 -4.44444E-6 L -0.26145 0.00301 " pathEditMode="relative" rAng="0" ptsTypes="AA">
                                      <p:cBhvr>
                                        <p:cTn id="106" dur="500" fill="hold"/>
                                        <p:tgtEl>
                                          <p:spTgt spid="16"/>
                                        </p:tgtEl>
                                        <p:attrNameLst>
                                          <p:attrName>ppt_x</p:attrName>
                                          <p:attrName>ppt_y</p:attrName>
                                        </p:attrNameLst>
                                      </p:cBhvr>
                                      <p:rCtr x="-1307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8" grpId="0"/>
      <p:bldP spid="69" grpId="0"/>
      <p:bldP spid="69" grpId="1"/>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73227" y="251747"/>
            <a:ext cx="8331127" cy="4524315"/>
          </a:xfrm>
          <a:prstGeom prst="rect">
            <a:avLst/>
          </a:prstGeom>
          <a:no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err="1">
                <a:solidFill>
                  <a:srgbClr val="000000"/>
                </a:solidFill>
                <a:latin typeface="Cascadia Mono" panose="020B0609020000020004" pitchFamily="49" charset="0"/>
              </a:rPr>
              <a:t>AddItemToCart</a:t>
            </a:r>
            <a:r>
              <a:rPr lang="en-GB" sz="1600" dirty="0">
                <a:solidFill>
                  <a:srgbClr val="000000"/>
                </a:solidFill>
                <a:latin typeface="Cascadia Mono" panose="020B0609020000020004" pitchFamily="49" charset="0"/>
              </a:rPr>
              <a:t>(</a:t>
            </a:r>
            <a:r>
              <a:rPr lang="en-GB" sz="1600" dirty="0">
                <a:solidFill>
                  <a:srgbClr val="27816E"/>
                </a:solidFill>
                <a:latin typeface="Cascadia Mono" panose="020B0609020000020004" pitchFamily="49" charset="0"/>
              </a:rPr>
              <a:t>Cart</a:t>
            </a:r>
            <a:r>
              <a:rPr lang="en-GB" sz="1600" dirty="0">
                <a:solidFill>
                  <a:srgbClr val="000000"/>
                </a:solidFill>
                <a:latin typeface="Cascadia Mono" panose="020B0609020000020004" pitchFamily="49" charset="0"/>
              </a:rPr>
              <a:t> </a:t>
            </a:r>
            <a:r>
              <a:rPr lang="en-GB" sz="1600" dirty="0" err="1">
                <a:solidFill>
                  <a:srgbClr val="000000"/>
                </a:solidFill>
                <a:latin typeface="Cascadia Mono" panose="020B0609020000020004" pitchFamily="49" charset="0"/>
              </a:rPr>
              <a:t>cart</a:t>
            </a:r>
            <a:r>
              <a:rPr lang="en-GB" sz="1600" dirty="0">
                <a:solidFill>
                  <a:srgbClr val="000000"/>
                </a:solidFill>
                <a:latin typeface="Cascadia Mono" panose="020B0609020000020004" pitchFamily="49" charset="0"/>
              </a:rPr>
              <a:t>, </a:t>
            </a:r>
            <a:r>
              <a:rPr lang="en-GB" sz="1600" dirty="0">
                <a:solidFill>
                  <a:srgbClr val="27816E"/>
                </a:solidFill>
                <a:latin typeface="Cascadia Mono" panose="020B0609020000020004" pitchFamily="49" charset="0"/>
              </a:rPr>
              <a:t>Item</a:t>
            </a:r>
            <a:r>
              <a:rPr lang="en-GB" sz="1600" dirty="0">
                <a:solidFill>
                  <a:srgbClr val="000000"/>
                </a:solidFill>
                <a:latin typeface="Cascadia Mono" panose="020B0609020000020004" pitchFamily="49" charset="0"/>
              </a:rPr>
              <a:t> item)</a:t>
            </a:r>
          </a:p>
          <a:p>
            <a:r>
              <a:rPr lang="en-ZA" sz="1600" dirty="0">
                <a:solidFill>
                  <a:srgbClr val="000000"/>
                </a:solidFill>
                <a:latin typeface="Cascadia Mono" panose="020B0609020000020004" pitchFamily="49" charset="0"/>
              </a:rPr>
              <a:t>{</a:t>
            </a:r>
          </a:p>
          <a:p>
            <a:r>
              <a:rPr lang="en-ZA" sz="1600" dirty="0" smtClean="0">
                <a:solidFill>
                  <a:srgbClr val="0000FF"/>
                </a:solidFill>
                <a:latin typeface="Cascadia Mono" panose="020B0609020000020004" pitchFamily="49" charset="0"/>
              </a:rPr>
              <a:t>    </a:t>
            </a:r>
            <a:r>
              <a:rPr lang="en-ZA" sz="1600" dirty="0" err="1" smtClean="0">
                <a:solidFill>
                  <a:srgbClr val="0000FF"/>
                </a:solidFill>
                <a:latin typeface="Cascadia Mono" panose="020B0609020000020004" pitchFamily="49" charset="0"/>
              </a:rPr>
              <a:t>var</a:t>
            </a:r>
            <a:r>
              <a:rPr lang="en-ZA" sz="1600" dirty="0" smtClean="0">
                <a:solidFill>
                  <a:srgbClr val="000000"/>
                </a:solidFill>
                <a:latin typeface="Cascadia Mono" panose="020B0609020000020004" pitchFamily="49" charset="0"/>
              </a:rPr>
              <a:t> </a:t>
            </a:r>
            <a:r>
              <a:rPr lang="en-ZA" sz="1600" dirty="0" err="1">
                <a:solidFill>
                  <a:srgbClr val="000000"/>
                </a:solidFill>
                <a:latin typeface="Cascadia Mono" panose="020B0609020000020004" pitchFamily="49" charset="0"/>
              </a:rPr>
              <a:t>amountOrderedInLastWeek</a:t>
            </a:r>
            <a:r>
              <a:rPr lang="en-ZA" sz="1600" dirty="0">
                <a:solidFill>
                  <a:srgbClr val="000000"/>
                </a:solidFill>
                <a:latin typeface="Cascadia Mono" panose="020B0609020000020004" pitchFamily="49" charset="0"/>
              </a:rPr>
              <a:t> = </a:t>
            </a:r>
            <a:r>
              <a:rPr lang="en-ZA" sz="1600" dirty="0" err="1">
                <a:solidFill>
                  <a:srgbClr val="000000"/>
                </a:solidFill>
                <a:latin typeface="Cascadia Mono" panose="020B0609020000020004" pitchFamily="49" charset="0"/>
              </a:rPr>
              <a:t>GetAccount</a:t>
            </a:r>
            <a:r>
              <a:rPr lang="en-ZA" sz="1600" dirty="0" smtClean="0">
                <a:solidFill>
                  <a:srgbClr val="000000"/>
                </a:solidFill>
                <a:latin typeface="Cascadia Mono" panose="020B0609020000020004" pitchFamily="49" charset="0"/>
              </a:rPr>
              <a:t>().TotalForLast7Days; </a:t>
            </a:r>
            <a:endParaRPr lang="en-ZA" sz="1600" dirty="0">
              <a:solidFill>
                <a:srgbClr val="000000"/>
              </a:solidFill>
              <a:latin typeface="Cascadia Mono" panose="020B0609020000020004" pitchFamily="49" charset="0"/>
            </a:endParaRPr>
          </a:p>
          <a:p>
            <a:endParaRPr lang="en-ZA"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if</a:t>
            </a:r>
            <a:r>
              <a:rPr lang="en-ZA" sz="1600" dirty="0">
                <a:solidFill>
                  <a:srgbClr val="000000"/>
                </a:solidFill>
                <a:latin typeface="Cascadia Mono" panose="020B0609020000020004" pitchFamily="49" charset="0"/>
              </a:rPr>
              <a:t> (</a:t>
            </a:r>
            <a:r>
              <a:rPr lang="en-ZA" sz="1600" dirty="0" err="1">
                <a:solidFill>
                  <a:srgbClr val="000000"/>
                </a:solidFill>
                <a:latin typeface="Cascadia Mono" panose="020B0609020000020004" pitchFamily="49" charset="0"/>
              </a:rPr>
              <a:t>amountOrderedInLastWeek</a:t>
            </a:r>
            <a:r>
              <a:rPr lang="en-ZA" sz="1600" dirty="0">
                <a:solidFill>
                  <a:srgbClr val="000000"/>
                </a:solidFill>
                <a:latin typeface="Cascadia Mono" panose="020B0609020000020004" pitchFamily="49" charset="0"/>
              </a:rPr>
              <a:t> + </a:t>
            </a:r>
            <a:r>
              <a:rPr lang="en-ZA" sz="1600" dirty="0" err="1">
                <a:solidFill>
                  <a:srgbClr val="000000"/>
                </a:solidFill>
                <a:latin typeface="Cascadia Mono" panose="020B0609020000020004" pitchFamily="49" charset="0"/>
              </a:rPr>
              <a:t>item.Price</a:t>
            </a:r>
            <a:r>
              <a:rPr lang="en-ZA" sz="1600" dirty="0">
                <a:solidFill>
                  <a:srgbClr val="000000"/>
                </a:solidFill>
                <a:latin typeface="Cascadia Mono" panose="020B0609020000020004" pitchFamily="49" charset="0"/>
              </a:rPr>
              <a:t> &gt;= 100)</a:t>
            </a:r>
          </a:p>
          <a:p>
            <a:r>
              <a:rPr lang="en-ZA" sz="1600" dirty="0">
                <a:solidFill>
                  <a:srgbClr val="000000"/>
                </a:solidFill>
                <a:latin typeface="Cascadia Mono" panose="020B0609020000020004" pitchFamily="49" charset="0"/>
              </a:rPr>
              <a:t>    {</a:t>
            </a:r>
          </a:p>
          <a:p>
            <a:r>
              <a:rPr lang="en-ZA" sz="1600" dirty="0">
                <a:solidFill>
                  <a:srgbClr val="000000"/>
                </a:solidFill>
                <a:latin typeface="Cascadia Mono" panose="020B0609020000020004" pitchFamily="49" charset="0"/>
              </a:rPr>
              <a:t>        </a:t>
            </a:r>
            <a:r>
              <a:rPr lang="en-ZA" sz="1600" dirty="0">
                <a:solidFill>
                  <a:srgbClr val="008000"/>
                </a:solidFill>
                <a:latin typeface="Cascadia Mono" panose="020B0609020000020004" pitchFamily="49" charset="0"/>
              </a:rPr>
              <a:t>// 10% discount</a:t>
            </a:r>
          </a:p>
          <a:p>
            <a:r>
              <a:rPr lang="en-ZA" sz="1600" dirty="0">
                <a:solidFill>
                  <a:srgbClr val="000000"/>
                </a:solidFill>
                <a:latin typeface="Cascadia Mono" panose="020B0609020000020004" pitchFamily="49" charset="0"/>
              </a:rPr>
              <a:t>        </a:t>
            </a:r>
            <a:r>
              <a:rPr lang="en-ZA" sz="1600" dirty="0" err="1">
                <a:solidFill>
                  <a:srgbClr val="000000"/>
                </a:solidFill>
                <a:latin typeface="Cascadia Mono" panose="020B0609020000020004" pitchFamily="49" charset="0"/>
              </a:rPr>
              <a:t>item.Price</a:t>
            </a:r>
            <a:r>
              <a:rPr lang="en-ZA" sz="1600" dirty="0">
                <a:solidFill>
                  <a:srgbClr val="000000"/>
                </a:solidFill>
                <a:latin typeface="Cascadia Mono" panose="020B0609020000020004" pitchFamily="49" charset="0"/>
              </a:rPr>
              <a:t> *= 0.9m;</a:t>
            </a:r>
          </a:p>
          <a:p>
            <a:r>
              <a:rPr lang="en-ZA" sz="1600" dirty="0">
                <a:solidFill>
                  <a:srgbClr val="000000"/>
                </a:solidFill>
                <a:latin typeface="Cascadia Mono" panose="020B0609020000020004" pitchFamily="49" charset="0"/>
              </a:rPr>
              <a:t>    }</a:t>
            </a:r>
          </a:p>
          <a:p>
            <a:endParaRPr lang="en-ZA"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    </a:t>
            </a:r>
            <a:r>
              <a:rPr lang="en-ZA" sz="1600" dirty="0" err="1">
                <a:solidFill>
                  <a:srgbClr val="000000"/>
                </a:solidFill>
                <a:latin typeface="Cascadia Mono" panose="020B0609020000020004" pitchFamily="49" charset="0"/>
              </a:rPr>
              <a:t>cart.Add</a:t>
            </a:r>
            <a:r>
              <a:rPr lang="en-ZA" sz="1600" dirty="0">
                <a:solidFill>
                  <a:srgbClr val="000000"/>
                </a:solidFill>
                <a:latin typeface="Cascadia Mono" panose="020B0609020000020004" pitchFamily="49" charset="0"/>
              </a:rPr>
              <a:t>(item</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GetAccount</a:t>
            </a:r>
            <a:r>
              <a:rPr lang="en-ZA" sz="1600" dirty="0" smtClean="0">
                <a:solidFill>
                  <a:srgbClr val="000000"/>
                </a:solidFill>
                <a:latin typeface="Cascadia Mono" panose="020B0609020000020004" pitchFamily="49" charset="0"/>
              </a:rPr>
              <a:t>().TotalForLast7Days += </a:t>
            </a:r>
            <a:r>
              <a:rPr lang="en-ZA" sz="1600" dirty="0" err="1" smtClean="0">
                <a:solidFill>
                  <a:srgbClr val="000000"/>
                </a:solidFill>
                <a:latin typeface="Cascadia Mono" panose="020B0609020000020004" pitchFamily="49" charset="0"/>
              </a:rPr>
              <a:t>item.Price</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RequestTimeout</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a:solidFill>
                  <a:srgbClr val="0000FF"/>
                </a:solidFill>
                <a:latin typeface="Cascadia Mono" panose="020B0609020000020004" pitchFamily="49" charset="0"/>
              </a:rPr>
              <a:t>new</a:t>
            </a:r>
            <a:r>
              <a:rPr lang="en-ZA" sz="1600" dirty="0" smtClean="0">
                <a:solidFill>
                  <a:srgbClr val="000000"/>
                </a:solidFill>
                <a:latin typeface="Cascadia Mono" panose="020B0609020000020004" pitchFamily="49" charset="0"/>
              </a:rPr>
              <a:t> </a:t>
            </a:r>
            <a:r>
              <a:rPr lang="en-ZA" sz="1600" dirty="0" err="1">
                <a:solidFill>
                  <a:srgbClr val="27816E"/>
                </a:solidFill>
                <a:latin typeface="Cascadia Mono" panose="020B0609020000020004" pitchFamily="49" charset="0"/>
              </a:rPr>
              <a:t>ReduceWeeklyAmount</a:t>
            </a:r>
            <a:r>
              <a:rPr lang="en-ZA" sz="1600" dirty="0" smtClean="0">
                <a:solidFill>
                  <a:srgbClr val="000000"/>
                </a:solidFill>
                <a:latin typeface="Cascadia Mono" panose="020B0609020000020004" pitchFamily="49" charset="0"/>
              </a:rPr>
              <a:t>(</a:t>
            </a:r>
            <a:r>
              <a:rPr lang="en-ZA" sz="1600" dirty="0" err="1" smtClean="0">
                <a:solidFill>
                  <a:srgbClr val="000000"/>
                </a:solidFill>
                <a:latin typeface="Cascadia Mono" panose="020B0609020000020004" pitchFamily="49" charset="0"/>
              </a:rPr>
              <a:t>item.Price</a:t>
            </a:r>
            <a:r>
              <a:rPr lang="en-ZA" sz="1600" dirty="0" smtClean="0">
                <a:solidFill>
                  <a:srgbClr val="000000"/>
                </a:solidFill>
                <a:latin typeface="Cascadia Mono" panose="020B0609020000020004" pitchFamily="49" charset="0"/>
              </a:rPr>
              <a:t>),</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a:solidFill>
                  <a:srgbClr val="27816E"/>
                </a:solidFill>
                <a:latin typeface="Cascadia Mono" panose="020B0609020000020004" pitchFamily="49" charset="0"/>
              </a:rPr>
              <a:t>DateTime</a:t>
            </a:r>
            <a:r>
              <a:rPr lang="en-ZA" sz="1600" dirty="0" err="1" smtClean="0">
                <a:solidFill>
                  <a:srgbClr val="000000"/>
                </a:solidFill>
                <a:latin typeface="Cascadia Mono" panose="020B0609020000020004" pitchFamily="49" charset="0"/>
              </a:rPr>
              <a:t>.UtcNow.AddDays</a:t>
            </a:r>
            <a:r>
              <a:rPr lang="en-ZA" sz="1600" dirty="0" smtClean="0">
                <a:solidFill>
                  <a:srgbClr val="000000"/>
                </a:solidFill>
                <a:latin typeface="Cascadia Mono" panose="020B0609020000020004" pitchFamily="49" charset="0"/>
              </a:rPr>
              <a:t>(7)</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p>
          <a:p>
            <a:r>
              <a:rPr lang="en-ZA" sz="1600" dirty="0">
                <a:solidFill>
                  <a:srgbClr val="000000"/>
                </a:solidFill>
                <a:latin typeface="Cascadia Mono" panose="020B0609020000020004" pitchFamily="49" charset="0"/>
              </a:rPr>
              <a:t> </a:t>
            </a:r>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database.Save</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endParaRPr lang="en-ZA" sz="1600" dirty="0"/>
          </a:p>
        </p:txBody>
      </p:sp>
      <p:sp>
        <p:nvSpPr>
          <p:cNvPr id="45" name="TextBox 44"/>
          <p:cNvSpPr txBox="1"/>
          <p:nvPr/>
        </p:nvSpPr>
        <p:spPr>
          <a:xfrm>
            <a:off x="67961" y="3030220"/>
            <a:ext cx="184731" cy="369332"/>
          </a:xfrm>
          <a:prstGeom prst="rect">
            <a:avLst/>
          </a:prstGeom>
          <a:noFill/>
        </p:spPr>
        <p:txBody>
          <a:bodyPr wrap="none" rtlCol="0">
            <a:spAutoFit/>
          </a:bodyPr>
          <a:lstStyle/>
          <a:p>
            <a:endParaRPr lang="en-ZA" dirty="0"/>
          </a:p>
        </p:txBody>
      </p:sp>
      <p:pic>
        <p:nvPicPr>
          <p:cNvPr id="6" name="Picture 5"/>
          <p:cNvPicPr>
            <a:picLocks noChangeAspect="1"/>
          </p:cNvPicPr>
          <p:nvPr/>
        </p:nvPicPr>
        <p:blipFill>
          <a:blip r:embed="rId3"/>
          <a:stretch>
            <a:fillRect/>
          </a:stretch>
        </p:blipFill>
        <p:spPr>
          <a:xfrm>
            <a:off x="-2605207" y="2120455"/>
            <a:ext cx="1905266" cy="1819529"/>
          </a:xfrm>
          <a:prstGeom prst="rect">
            <a:avLst/>
          </a:prstGeom>
        </p:spPr>
      </p:pic>
      <p:sp>
        <p:nvSpPr>
          <p:cNvPr id="10" name="TextBox 9"/>
          <p:cNvSpPr txBox="1"/>
          <p:nvPr/>
        </p:nvSpPr>
        <p:spPr>
          <a:xfrm>
            <a:off x="1970107" y="5079779"/>
            <a:ext cx="7096815" cy="1323439"/>
          </a:xfrm>
          <a:prstGeom prst="rect">
            <a:avLst/>
          </a:prstGeom>
          <a:noFill/>
          <a:ln>
            <a:solidFill>
              <a:schemeClr val="tx1"/>
            </a:solidFill>
          </a:ln>
        </p:spPr>
        <p:txBody>
          <a:bodyPr wrap="none" rtlCol="0">
            <a:spAutoFit/>
          </a:bodyPr>
          <a:lstStyle/>
          <a:p>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smtClean="0">
                <a:solidFill>
                  <a:srgbClr val="000000"/>
                </a:solidFill>
                <a:latin typeface="Cascadia Mono" panose="020B0609020000020004" pitchFamily="49" charset="0"/>
              </a:rPr>
              <a:t>Handle(</a:t>
            </a:r>
            <a:r>
              <a:rPr lang="en-ZA" sz="1600" dirty="0" err="1">
                <a:solidFill>
                  <a:srgbClr val="27816E"/>
                </a:solidFill>
                <a:latin typeface="Cascadia Mono" panose="020B0609020000020004" pitchFamily="49" charset="0"/>
              </a:rPr>
              <a:t>ReduceWeeklyAmount</a:t>
            </a:r>
            <a:r>
              <a:rPr lang="en-GB" sz="1600" dirty="0" smtClean="0">
                <a:solidFill>
                  <a:srgbClr val="000000"/>
                </a:solidFill>
                <a:latin typeface="Cascadia Mono" panose="020B0609020000020004" pitchFamily="49" charset="0"/>
              </a:rPr>
              <a:t> reduction)</a:t>
            </a:r>
            <a:endParaRPr lang="en-GB" sz="1600" dirty="0">
              <a:solidFill>
                <a:srgbClr val="000000"/>
              </a:solidFill>
              <a:latin typeface="Cascadia Mono" panose="020B0609020000020004" pitchFamily="49" charset="0"/>
            </a:endParaRPr>
          </a:p>
          <a:p>
            <a:r>
              <a:rPr lang="en-ZA" sz="1600" dirty="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GetAccount</a:t>
            </a:r>
            <a:r>
              <a:rPr lang="en-ZA" sz="1600" dirty="0" smtClean="0">
                <a:solidFill>
                  <a:srgbClr val="000000"/>
                </a:solidFill>
                <a:latin typeface="Cascadia Mono" panose="020B0609020000020004" pitchFamily="49" charset="0"/>
              </a:rPr>
              <a:t>().TotalForLast7Days -= </a:t>
            </a:r>
            <a:r>
              <a:rPr lang="en-ZA" sz="1600" dirty="0" err="1" smtClean="0">
                <a:solidFill>
                  <a:srgbClr val="000000"/>
                </a:solidFill>
                <a:latin typeface="Cascadia Mono" panose="020B0609020000020004" pitchFamily="49" charset="0"/>
              </a:rPr>
              <a:t>reduction.Amount</a:t>
            </a:r>
            <a:r>
              <a:rPr lang="en-ZA" sz="1600" dirty="0" smtClean="0">
                <a:solidFill>
                  <a:srgbClr val="000000"/>
                </a:solidFill>
                <a:latin typeface="Cascadia Mono" panose="020B0609020000020004" pitchFamily="49" charset="0"/>
              </a:rPr>
              <a:t>; </a:t>
            </a:r>
            <a:endParaRPr lang="en-ZA" sz="1600" dirty="0">
              <a:solidFill>
                <a:srgbClr val="000000"/>
              </a:solidFill>
              <a:latin typeface="Cascadia Mono" panose="020B0609020000020004" pitchFamily="49" charset="0"/>
            </a:endParaRPr>
          </a:p>
          <a:p>
            <a:r>
              <a:rPr lang="en-ZA" sz="1600" dirty="0" smtClean="0">
                <a:solidFill>
                  <a:srgbClr val="000000"/>
                </a:solidFill>
                <a:latin typeface="Cascadia Mono" panose="020B0609020000020004" pitchFamily="49" charset="0"/>
              </a:rPr>
              <a:t>    </a:t>
            </a:r>
            <a:r>
              <a:rPr lang="en-ZA" sz="1600" dirty="0" err="1" smtClean="0">
                <a:solidFill>
                  <a:srgbClr val="000000"/>
                </a:solidFill>
                <a:latin typeface="Cascadia Mono" panose="020B0609020000020004" pitchFamily="49" charset="0"/>
              </a:rPr>
              <a:t>database.Save</a:t>
            </a:r>
            <a:r>
              <a:rPr lang="en-ZA" sz="1600" dirty="0" smtClean="0">
                <a:solidFill>
                  <a:srgbClr val="000000"/>
                </a:solidFill>
                <a:latin typeface="Cascadia Mono" panose="020B0609020000020004" pitchFamily="49" charset="0"/>
              </a:rPr>
              <a:t>();</a:t>
            </a:r>
          </a:p>
          <a:p>
            <a:r>
              <a:rPr lang="en-ZA" sz="1600" dirty="0" smtClean="0">
                <a:solidFill>
                  <a:srgbClr val="000000"/>
                </a:solidFill>
                <a:latin typeface="Cascadia Mono" panose="020B0609020000020004" pitchFamily="49" charset="0"/>
              </a:rPr>
              <a:t>}</a:t>
            </a:r>
            <a:endParaRPr lang="en-ZA" sz="1600" dirty="0"/>
          </a:p>
        </p:txBody>
      </p:sp>
      <p:cxnSp>
        <p:nvCxnSpPr>
          <p:cNvPr id="8" name="Straight Arrow Connector 7"/>
          <p:cNvCxnSpPr/>
          <p:nvPr/>
        </p:nvCxnSpPr>
        <p:spPr>
          <a:xfrm>
            <a:off x="1790966" y="4896466"/>
            <a:ext cx="1483176" cy="194071"/>
          </a:xfrm>
          <a:prstGeom prst="straightConnector1">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90966" y="781209"/>
            <a:ext cx="539029" cy="539029"/>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7522" y="5450499"/>
            <a:ext cx="539029" cy="539029"/>
          </a:xfrm>
          <a:prstGeom prst="rect">
            <a:avLst/>
          </a:prstGeom>
        </p:spPr>
      </p:pic>
    </p:spTree>
    <p:extLst>
      <p:ext uri="{BB962C8B-B14F-4D97-AF65-F5344CB8AC3E}">
        <p14:creationId xmlns:p14="http://schemas.microsoft.com/office/powerpoint/2010/main" val="369038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912 0.2662 L 0.20365 0.25463 " pathEditMode="relative" rAng="0" ptsTypes="AA">
                                      <p:cBhvr>
                                        <p:cTn id="6" dur="500" fill="hold"/>
                                        <p:tgtEl>
                                          <p:spTgt spid="6"/>
                                        </p:tgtEl>
                                        <p:attrNameLst>
                                          <p:attrName>ppt_x</p:attrName>
                                          <p:attrName>ppt_y</p:attrName>
                                        </p:attrNameLst>
                                      </p:cBhvr>
                                      <p:rCtr x="9727" y="-579"/>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4456" y="0"/>
            <a:ext cx="12680912" cy="6857999"/>
          </a:xfrm>
          <a:prstGeom prst="rect">
            <a:avLst/>
          </a:prstGeom>
        </p:spPr>
      </p:pic>
      <p:sp>
        <p:nvSpPr>
          <p:cNvPr id="2" name="Title 1"/>
          <p:cNvSpPr>
            <a:spLocks noGrp="1"/>
          </p:cNvSpPr>
          <p:nvPr>
            <p:ph type="title"/>
          </p:nvPr>
        </p:nvSpPr>
        <p:spPr/>
        <p:txBody>
          <a:bodyPr/>
          <a:lstStyle/>
          <a:p>
            <a:endParaRPr lang="en-ZA"/>
          </a:p>
        </p:txBody>
      </p:sp>
      <p:sp>
        <p:nvSpPr>
          <p:cNvPr id="5" name="Title 1"/>
          <p:cNvSpPr txBox="1">
            <a:spLocks/>
          </p:cNvSpPr>
          <p:nvPr/>
        </p:nvSpPr>
        <p:spPr>
          <a:xfrm>
            <a:off x="838200" y="365125"/>
            <a:ext cx="10515600" cy="132556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nSpc>
                <a:spcPct val="90000"/>
              </a:lnSpc>
              <a:spcBef>
                <a:spcPct val="0"/>
              </a:spcBef>
              <a:buNone/>
              <a:defRPr sz="4400">
                <a:solidFill>
                  <a:schemeClr val="dk1"/>
                </a:solidFill>
                <a:latin typeface="Helvetica"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ZA" dirty="0"/>
              <a:t>Fourth procrastination technique</a:t>
            </a:r>
          </a:p>
        </p:txBody>
      </p:sp>
      <p:sp>
        <p:nvSpPr>
          <p:cNvPr id="6" name="Content Placeholder 2"/>
          <p:cNvSpPr txBox="1">
            <a:spLocks/>
          </p:cNvSpPr>
          <p:nvPr/>
        </p:nvSpPr>
        <p:spPr>
          <a:xfrm>
            <a:off x="4038600" y="5981700"/>
            <a:ext cx="7924800" cy="50006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r">
              <a:buFont typeface="Arial" panose="020B0604020202020204" pitchFamily="34" charset="0"/>
              <a:buNone/>
            </a:pPr>
            <a:r>
              <a:rPr lang="en-ZA" dirty="0" err="1" smtClean="0"/>
              <a:t>Precrastinate</a:t>
            </a:r>
            <a:r>
              <a:rPr lang="en-ZA" dirty="0" smtClean="0"/>
              <a:t> and procrastinate at the same time</a:t>
            </a:r>
            <a:endParaRPr lang="en-ZA" dirty="0"/>
          </a:p>
        </p:txBody>
      </p:sp>
    </p:spTree>
    <p:extLst>
      <p:ext uri="{BB962C8B-B14F-4D97-AF65-F5344CB8AC3E}">
        <p14:creationId xmlns:p14="http://schemas.microsoft.com/office/powerpoint/2010/main" val="24411119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671" y="-533400"/>
            <a:ext cx="12154658" cy="6858000"/>
          </a:xfrm>
          <a:prstGeom prst="rect">
            <a:avLst/>
          </a:prstGeom>
        </p:spPr>
      </p:pic>
      <p:sp>
        <p:nvSpPr>
          <p:cNvPr id="3" name="Content Placeholder 2"/>
          <p:cNvSpPr>
            <a:spLocks noGrp="1"/>
          </p:cNvSpPr>
          <p:nvPr>
            <p:ph idx="1"/>
          </p:nvPr>
        </p:nvSpPr>
        <p:spPr>
          <a:xfrm>
            <a:off x="723900" y="2358742"/>
            <a:ext cx="10515600" cy="4351338"/>
          </a:xfrm>
          <a:ln>
            <a:noFill/>
          </a:ln>
        </p:spPr>
        <p:style>
          <a:lnRef idx="2">
            <a:schemeClr val="dk1"/>
          </a:lnRef>
          <a:fillRef idx="1">
            <a:schemeClr val="lt1"/>
          </a:fillRef>
          <a:effectRef idx="0">
            <a:schemeClr val="dk1"/>
          </a:effectRef>
          <a:fontRef idx="minor">
            <a:schemeClr val="dk1"/>
          </a:fontRef>
        </p:style>
        <p:txBody>
          <a:bodyPr/>
          <a:lstStyle/>
          <a:p>
            <a:r>
              <a:rPr lang="en-ZA" dirty="0" smtClean="0"/>
              <a:t>Treat “Time” as a first-class actor within your system design</a:t>
            </a:r>
          </a:p>
          <a:p>
            <a:endParaRPr lang="en-ZA" dirty="0" smtClean="0"/>
          </a:p>
          <a:p>
            <a:r>
              <a:rPr lang="en-ZA" dirty="0" smtClean="0"/>
              <a:t>Don’t use it everywhere – it doesn’t always make sense</a:t>
            </a:r>
          </a:p>
          <a:p>
            <a:endParaRPr lang="en-ZA" dirty="0" smtClean="0"/>
          </a:p>
          <a:p>
            <a:r>
              <a:rPr lang="en-ZA" dirty="0" smtClean="0"/>
              <a:t>Distribute state to let you do as little at each stage as possible</a:t>
            </a:r>
          </a:p>
          <a:p>
            <a:endParaRPr lang="en-ZA" dirty="0" smtClean="0"/>
          </a:p>
          <a:p>
            <a:r>
              <a:rPr lang="en-ZA" dirty="0" smtClean="0"/>
              <a:t>Combine </a:t>
            </a:r>
            <a:r>
              <a:rPr lang="en-ZA" dirty="0" err="1" smtClean="0"/>
              <a:t>precrastination</a:t>
            </a:r>
            <a:r>
              <a:rPr lang="en-ZA" dirty="0" smtClean="0"/>
              <a:t> and procrastination for fun side-effects</a:t>
            </a:r>
            <a:endParaRPr lang="en-ZA" dirty="0"/>
          </a:p>
        </p:txBody>
      </p:sp>
      <p:sp>
        <p:nvSpPr>
          <p:cNvPr id="6" name="Title 5"/>
          <p:cNvSpPr>
            <a:spLocks noGrp="1"/>
          </p:cNvSpPr>
          <p:nvPr>
            <p:ph type="title"/>
          </p:nvPr>
        </p:nvSpPr>
        <p:spPr/>
        <p:txBody>
          <a:bodyPr/>
          <a:lstStyle/>
          <a:p>
            <a:endParaRPr lang="en-ZA"/>
          </a:p>
        </p:txBody>
      </p:sp>
    </p:spTree>
    <p:extLst>
      <p:ext uri="{BB962C8B-B14F-4D97-AF65-F5344CB8AC3E}">
        <p14:creationId xmlns:p14="http://schemas.microsoft.com/office/powerpoint/2010/main" val="29636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6710" y="887303"/>
            <a:ext cx="6181500" cy="4524315"/>
          </a:xfrm>
          <a:prstGeom prst="rect">
            <a:avLst/>
          </a:prstGeom>
          <a:solidFill>
            <a:schemeClr val="bg1"/>
          </a:solidFill>
          <a:ln>
            <a:solidFill>
              <a:schemeClr val="tx1"/>
            </a:solidFill>
          </a:ln>
        </p:spPr>
        <p:txBody>
          <a:bodyPr wrap="none" rtlCol="0">
            <a:spAutoFit/>
          </a:bodyPr>
          <a:lstStyle/>
          <a:p>
            <a:r>
              <a:rPr lang="en-ZA" dirty="0">
                <a:solidFill>
                  <a:srgbClr val="0000FF"/>
                </a:solidFill>
                <a:latin typeface="Cascadia Mono" panose="020B0609020000020004" pitchFamily="49" charset="0"/>
              </a:rPr>
              <a:t>void</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CreateAccount</a:t>
            </a:r>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    </a:t>
            </a:r>
            <a:r>
              <a:rPr lang="en-ZA" dirty="0">
                <a:solidFill>
                  <a:srgbClr val="008000"/>
                </a:solidFill>
                <a:latin typeface="Cascadia Mono" panose="020B0609020000020004" pitchFamily="49" charset="0"/>
              </a:rPr>
              <a:t>// Save account details</a:t>
            </a:r>
          </a:p>
          <a:p>
            <a:r>
              <a:rPr lang="en-ZA" dirty="0" smtClean="0">
                <a:solidFill>
                  <a:srgbClr val="000000"/>
                </a:solidFill>
                <a:latin typeface="Cascadia Mono" panose="020B0609020000020004" pitchFamily="49" charset="0"/>
              </a:rPr>
              <a:t>    […snip…]</a:t>
            </a: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RequestTimeout</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new</a:t>
            </a:r>
            <a:r>
              <a:rPr lang="en-ZA" dirty="0">
                <a:solidFill>
                  <a:srgbClr val="000000"/>
                </a:solidFill>
                <a:latin typeface="Cascadia Mono" panose="020B0609020000020004" pitchFamily="49" charset="0"/>
              </a:rPr>
              <a:t> </a:t>
            </a:r>
            <a:r>
              <a:rPr lang="en-ZA" dirty="0" err="1">
                <a:solidFill>
                  <a:srgbClr val="27816E"/>
                </a:solidFill>
                <a:latin typeface="Cascadia Mono" panose="020B0609020000020004" pitchFamily="49" charset="0"/>
              </a:rPr>
              <a:t>RemindUserTrialIsEndingSoon</a:t>
            </a:r>
            <a:r>
              <a:rPr lang="en-ZA" dirty="0">
                <a:solidFill>
                  <a:srgbClr val="000000"/>
                </a:solidFill>
                <a:latin typeface="Cascadia Mono" panose="020B0609020000020004" pitchFamily="49" charset="0"/>
              </a:rPr>
              <a:t>(), </a:t>
            </a:r>
          </a:p>
          <a:p>
            <a:r>
              <a:rPr lang="en-ZA" dirty="0">
                <a:solidFill>
                  <a:srgbClr val="000000"/>
                </a:solidFill>
                <a:latin typeface="Cascadia Mono" panose="020B0609020000020004" pitchFamily="49" charset="0"/>
              </a:rPr>
              <a:t>        </a:t>
            </a:r>
            <a:r>
              <a:rPr lang="en-ZA" dirty="0" err="1">
                <a:solidFill>
                  <a:srgbClr val="27816E"/>
                </a:solidFill>
                <a:latin typeface="Cascadia Mono" panose="020B0609020000020004" pitchFamily="49" charset="0"/>
              </a:rPr>
              <a:t>DateTime</a:t>
            </a:r>
            <a:r>
              <a:rPr lang="en-ZA" dirty="0" err="1">
                <a:solidFill>
                  <a:srgbClr val="000000"/>
                </a:solidFill>
                <a:latin typeface="Cascadia Mono" panose="020B0609020000020004" pitchFamily="49" charset="0"/>
              </a:rPr>
              <a:t>.UtcNow.AddWeeks</a:t>
            </a:r>
            <a:r>
              <a:rPr lang="en-ZA" dirty="0">
                <a:solidFill>
                  <a:srgbClr val="000000"/>
                </a:solidFill>
                <a:latin typeface="Cascadia Mono" panose="020B0609020000020004" pitchFamily="49" charset="0"/>
              </a:rPr>
              <a:t>(1)</a:t>
            </a:r>
          </a:p>
          <a:p>
            <a:r>
              <a:rPr lang="en-ZA" dirty="0">
                <a:solidFill>
                  <a:srgbClr val="000000"/>
                </a:solidFill>
                <a:latin typeface="Cascadia Mono" panose="020B0609020000020004" pitchFamily="49" charset="0"/>
              </a:rPr>
              <a:t>    );</a:t>
            </a:r>
          </a:p>
          <a:p>
            <a:endParaRPr lang="en-GB"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RequestTimeout</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new</a:t>
            </a:r>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SetAccountToStandardTier</a:t>
            </a:r>
            <a:r>
              <a:rPr lang="en-ZA" dirty="0" smtClean="0">
                <a:solidFill>
                  <a:srgbClr val="000000"/>
                </a:solidFill>
                <a:latin typeface="Cascadia Mono" panose="020B0609020000020004" pitchFamily="49" charset="0"/>
              </a:rPr>
              <a:t>(), </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smtClean="0">
                <a:solidFill>
                  <a:srgbClr val="27816E"/>
                </a:solidFill>
                <a:latin typeface="Cascadia Mono" panose="020B0609020000020004" pitchFamily="49" charset="0"/>
              </a:rPr>
              <a:t>DateTime</a:t>
            </a:r>
            <a:r>
              <a:rPr lang="en-ZA" smtClean="0">
                <a:solidFill>
                  <a:srgbClr val="000000"/>
                </a:solidFill>
                <a:latin typeface="Cascadia Mono" panose="020B0609020000020004" pitchFamily="49" charset="0"/>
              </a:rPr>
              <a:t>.UtcNow.AddDays(10</a:t>
            </a:r>
            <a:r>
              <a:rPr lang="en-ZA" dirty="0" smtClean="0">
                <a:solidFill>
                  <a:srgbClr val="000000"/>
                </a:solidFill>
                <a:latin typeface="Cascadia Mono" panose="020B0609020000020004" pitchFamily="49" charset="0"/>
              </a:rPr>
              <a:t>)</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p>
          <a:p>
            <a:endParaRPr lang="en-ZA"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a:t>
            </a:r>
            <a:endParaRPr lang="en-ZA" dirty="0"/>
          </a:p>
        </p:txBody>
      </p:sp>
    </p:spTree>
    <p:extLst>
      <p:ext uri="{BB962C8B-B14F-4D97-AF65-F5344CB8AC3E}">
        <p14:creationId xmlns:p14="http://schemas.microsoft.com/office/powerpoint/2010/main" val="925920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Laziness:</a:t>
            </a:r>
            <a:endParaRPr lang="en-ZA" dirty="0"/>
          </a:p>
        </p:txBody>
      </p:sp>
      <p:sp>
        <p:nvSpPr>
          <p:cNvPr id="5" name="Content Placeholder 4"/>
          <p:cNvSpPr>
            <a:spLocks noGrp="1"/>
          </p:cNvSpPr>
          <p:nvPr>
            <p:ph sz="half" idx="2"/>
          </p:nvPr>
        </p:nvSpPr>
        <p:spPr/>
        <p:txBody>
          <a:bodyPr/>
          <a:lstStyle/>
          <a:p>
            <a:pPr marL="0" indent="0">
              <a:buNone/>
            </a:pPr>
            <a:r>
              <a:rPr lang="en-ZA" dirty="0" smtClean="0"/>
              <a:t>noun – </a:t>
            </a:r>
          </a:p>
          <a:p>
            <a:pPr marL="0" indent="0">
              <a:buNone/>
            </a:pPr>
            <a:endParaRPr lang="en-ZA" dirty="0"/>
          </a:p>
          <a:p>
            <a:pPr marL="0" indent="0">
              <a:buNone/>
            </a:pPr>
            <a:r>
              <a:rPr lang="en-GB" i="1" dirty="0"/>
              <a:t>Disinclined to action or exertion; naturally or habitually slothful; sluggish; indolent; </a:t>
            </a:r>
            <a:r>
              <a:rPr lang="en-GB" b="1" i="1" dirty="0"/>
              <a:t>averse to </a:t>
            </a:r>
            <a:r>
              <a:rPr lang="en-GB" b="1" i="1" dirty="0" smtClean="0"/>
              <a:t>labour</a:t>
            </a:r>
            <a:r>
              <a:rPr lang="en-GB" i="1" dirty="0" smtClean="0"/>
              <a:t>.</a:t>
            </a:r>
            <a:endParaRPr lang="en-ZA" i="1" dirty="0"/>
          </a:p>
        </p:txBody>
      </p:sp>
      <p:sp>
        <p:nvSpPr>
          <p:cNvPr id="6" name="Text Placeholder 1"/>
          <p:cNvSpPr txBox="1">
            <a:spLocks/>
          </p:cNvSpPr>
          <p:nvPr/>
        </p:nvSpPr>
        <p:spPr>
          <a:xfrm>
            <a:off x="839788" y="2057400"/>
            <a:ext cx="3932237" cy="3811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ZA" dirty="0" smtClean="0">
              <a:solidFill>
                <a:schemeClr val="bg1">
                  <a:lumMod val="50000"/>
                </a:schemeClr>
              </a:solidFill>
            </a:endParaRPr>
          </a:p>
          <a:p>
            <a:pPr marL="0" indent="0">
              <a:buNone/>
            </a:pPr>
            <a:endParaRPr lang="en-ZA" dirty="0">
              <a:solidFill>
                <a:schemeClr val="bg1">
                  <a:lumMod val="50000"/>
                </a:schemeClr>
              </a:solidFill>
            </a:endParaRPr>
          </a:p>
          <a:p>
            <a:pPr marL="0" indent="0">
              <a:buNone/>
            </a:pPr>
            <a:r>
              <a:rPr lang="en-ZA" dirty="0" smtClean="0">
                <a:solidFill>
                  <a:schemeClr val="bg1">
                    <a:lumMod val="50000"/>
                  </a:schemeClr>
                </a:solidFill>
              </a:rPr>
              <a:t>// </a:t>
            </a:r>
            <a:r>
              <a:rPr lang="en-ZA" dirty="0" err="1" smtClean="0">
                <a:solidFill>
                  <a:schemeClr val="bg1">
                    <a:lumMod val="50000"/>
                  </a:schemeClr>
                </a:solidFill>
              </a:rPr>
              <a:t>todo</a:t>
            </a:r>
            <a:r>
              <a:rPr lang="en-ZA" dirty="0" smtClean="0">
                <a:solidFill>
                  <a:schemeClr val="bg1">
                    <a:lumMod val="50000"/>
                  </a:schemeClr>
                </a:solidFill>
              </a:rPr>
              <a:t>: find a picture for laziness</a:t>
            </a:r>
            <a:endParaRPr lang="en-ZA" dirty="0">
              <a:solidFill>
                <a:schemeClr val="bg1">
                  <a:lumMod val="50000"/>
                </a:schemeClr>
              </a:solidFill>
            </a:endParaRPr>
          </a:p>
        </p:txBody>
      </p:sp>
    </p:spTree>
    <p:extLst>
      <p:ext uri="{BB962C8B-B14F-4D97-AF65-F5344CB8AC3E}">
        <p14:creationId xmlns:p14="http://schemas.microsoft.com/office/powerpoint/2010/main" val="27814500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56001" y="1783958"/>
            <a:ext cx="5484194" cy="3416320"/>
          </a:xfrm>
          <a:prstGeom prst="rect">
            <a:avLst/>
          </a:prstGeom>
          <a:solidFill>
            <a:schemeClr val="bg1"/>
          </a:solidFill>
          <a:ln>
            <a:solidFill>
              <a:schemeClr val="tx1"/>
            </a:solidFill>
          </a:ln>
        </p:spPr>
        <p:txBody>
          <a:bodyPr wrap="none" rtlCol="0">
            <a:spAutoFit/>
          </a:bodyPr>
          <a:lstStyle/>
          <a:p>
            <a:r>
              <a:rPr lang="en-ZA" dirty="0">
                <a:solidFill>
                  <a:srgbClr val="0000FF"/>
                </a:solidFill>
                <a:latin typeface="Cascadia Mono" panose="020B0609020000020004" pitchFamily="49" charset="0"/>
              </a:rPr>
              <a:t>void</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ScheduleVehicleMaintenance</a:t>
            </a:r>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RequestTimeout</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new</a:t>
            </a:r>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VehicleServiceDue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err="1">
                <a:solidFill>
                  <a:srgbClr val="27816E"/>
                </a:solidFill>
                <a:latin typeface="Cascadia Mono" panose="020B0609020000020004" pitchFamily="49" charset="0"/>
              </a:rPr>
              <a:t>DateTime</a:t>
            </a:r>
            <a:r>
              <a:rPr lang="en-ZA" dirty="0" err="1">
                <a:solidFill>
                  <a:srgbClr val="000000"/>
                </a:solidFill>
                <a:latin typeface="Cascadia Mono" panose="020B0609020000020004" pitchFamily="49" charset="0"/>
              </a:rPr>
              <a:t>.UtcNow.AddMonths</a:t>
            </a:r>
            <a:r>
              <a:rPr lang="en-ZA" dirty="0">
                <a:solidFill>
                  <a:srgbClr val="000000"/>
                </a:solidFill>
                <a:latin typeface="Cascadia Mono" panose="020B0609020000020004" pitchFamily="49" charset="0"/>
              </a:rPr>
              <a:t>(6</a:t>
            </a:r>
            <a:r>
              <a:rPr lang="en-ZA" dirty="0" smtClean="0">
                <a:solidFill>
                  <a:srgbClr val="000000"/>
                </a:solidFill>
                <a:latin typeface="Cascadia Mono" panose="020B0609020000020004" pitchFamily="49" charset="0"/>
              </a:rPr>
              <a:t>) </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a:t>
            </a: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RequestTimeout</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new</a:t>
            </a:r>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VehicleServiceDue</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DateTime</a:t>
            </a:r>
            <a:r>
              <a:rPr lang="en-ZA" dirty="0" err="1" smtClean="0">
                <a:solidFill>
                  <a:srgbClr val="000000"/>
                </a:solidFill>
                <a:latin typeface="Cascadia Mono" panose="020B0609020000020004" pitchFamily="49" charset="0"/>
              </a:rPr>
              <a:t>.UtcNow.AddMonths</a:t>
            </a:r>
            <a:r>
              <a:rPr lang="en-ZA" dirty="0" smtClean="0">
                <a:solidFill>
                  <a:srgbClr val="000000"/>
                </a:solidFill>
                <a:latin typeface="Cascadia Mono" panose="020B0609020000020004" pitchFamily="49" charset="0"/>
              </a:rPr>
              <a:t>(12) </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a:t>
            </a:r>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a:t>
            </a:r>
            <a:endParaRPr lang="en-ZA" dirty="0"/>
          </a:p>
        </p:txBody>
      </p:sp>
    </p:spTree>
    <p:extLst>
      <p:ext uri="{BB962C8B-B14F-4D97-AF65-F5344CB8AC3E}">
        <p14:creationId xmlns:p14="http://schemas.microsoft.com/office/powerpoint/2010/main" val="36482381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53750" y="2060958"/>
            <a:ext cx="5205271" cy="2585323"/>
          </a:xfrm>
          <a:prstGeom prst="rect">
            <a:avLst/>
          </a:prstGeom>
          <a:solidFill>
            <a:schemeClr val="bg1"/>
          </a:solidFill>
          <a:ln>
            <a:solidFill>
              <a:schemeClr val="tx1"/>
            </a:solidFill>
          </a:ln>
        </p:spPr>
        <p:txBody>
          <a:bodyPr wrap="none" rtlCol="0">
            <a:spAutoFit/>
          </a:bodyPr>
          <a:lstStyle/>
          <a:p>
            <a:r>
              <a:rPr lang="en-ZA" dirty="0">
                <a:solidFill>
                  <a:srgbClr val="0000FF"/>
                </a:solidFill>
                <a:latin typeface="Cascadia Mono" panose="020B0609020000020004" pitchFamily="49" charset="0"/>
              </a:rPr>
              <a:t>void</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BillingFailed</a:t>
            </a:r>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r>
              <a:rPr lang="en-ZA" dirty="0" err="1" smtClean="0">
                <a:solidFill>
                  <a:srgbClr val="000000"/>
                </a:solidFill>
                <a:latin typeface="Cascadia Mono" panose="020B0609020000020004" pitchFamily="49" charset="0"/>
              </a:rPr>
              <a:t>SendFailedPaymentMail</a:t>
            </a:r>
            <a:r>
              <a:rPr lang="en-ZA" dirty="0" smtClean="0">
                <a:solidFill>
                  <a:srgbClr val="000000"/>
                </a:solidFill>
                <a:latin typeface="Cascadia Mono" panose="020B0609020000020004" pitchFamily="49" charset="0"/>
              </a:rPr>
              <a:t>();</a:t>
            </a:r>
          </a:p>
          <a:p>
            <a:endParaRPr lang="en-ZA"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RequestTimeout</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new</a:t>
            </a:r>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DeactivateAccount</a:t>
            </a:r>
            <a:r>
              <a:rPr lang="en-ZA" dirty="0" smtClean="0">
                <a:solidFill>
                  <a:srgbClr val="000000"/>
                </a:solidFill>
                <a:latin typeface="Cascadia Mono" panose="020B0609020000020004" pitchFamily="49" charset="0"/>
              </a:rPr>
              <a:t>(),</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DateTime</a:t>
            </a:r>
            <a:r>
              <a:rPr lang="en-ZA" dirty="0" err="1" smtClean="0">
                <a:solidFill>
                  <a:srgbClr val="000000"/>
                </a:solidFill>
                <a:latin typeface="Cascadia Mono" panose="020B0609020000020004" pitchFamily="49" charset="0"/>
              </a:rPr>
              <a:t>.UtcNow.AddWeeks</a:t>
            </a:r>
            <a:r>
              <a:rPr lang="en-ZA" dirty="0" smtClean="0">
                <a:solidFill>
                  <a:srgbClr val="000000"/>
                </a:solidFill>
                <a:latin typeface="Cascadia Mono" panose="020B0609020000020004" pitchFamily="49" charset="0"/>
              </a:rPr>
              <a:t>(1) </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a:t>
            </a:r>
          </a:p>
          <a:p>
            <a:r>
              <a:rPr lang="en-ZA" dirty="0" smtClean="0">
                <a:solidFill>
                  <a:srgbClr val="000000"/>
                </a:solidFill>
                <a:latin typeface="Cascadia Mono" panose="020B0609020000020004" pitchFamily="49" charset="0"/>
              </a:rPr>
              <a:t>}</a:t>
            </a:r>
            <a:endParaRPr lang="en-ZA" dirty="0"/>
          </a:p>
        </p:txBody>
      </p:sp>
    </p:spTree>
    <p:extLst>
      <p:ext uri="{BB962C8B-B14F-4D97-AF65-F5344CB8AC3E}">
        <p14:creationId xmlns:p14="http://schemas.microsoft.com/office/powerpoint/2010/main" val="36540310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17049" y="1434596"/>
            <a:ext cx="7157729" cy="3416320"/>
          </a:xfrm>
          <a:prstGeom prst="rect">
            <a:avLst/>
          </a:prstGeom>
          <a:solidFill>
            <a:schemeClr val="bg1"/>
          </a:solidFill>
          <a:ln>
            <a:solidFill>
              <a:schemeClr val="tx1"/>
            </a:solidFill>
          </a:ln>
        </p:spPr>
        <p:txBody>
          <a:bodyPr wrap="none" rtlCol="0">
            <a:spAutoFit/>
          </a:bodyPr>
          <a:lstStyle/>
          <a:p>
            <a:r>
              <a:rPr lang="en-ZA" dirty="0">
                <a:solidFill>
                  <a:srgbClr val="0000FF"/>
                </a:solidFill>
                <a:latin typeface="Cascadia Mono" panose="020B0609020000020004" pitchFamily="49" charset="0"/>
              </a:rPr>
              <a:t>void </a:t>
            </a:r>
            <a:r>
              <a:rPr lang="en-ZA" dirty="0">
                <a:solidFill>
                  <a:srgbClr val="000000"/>
                </a:solidFill>
                <a:latin typeface="Cascadia Mono" panose="020B0609020000020004" pitchFamily="49" charset="0"/>
              </a:rPr>
              <a:t>Handle(</a:t>
            </a:r>
            <a:r>
              <a:rPr lang="en-ZA" dirty="0" err="1">
                <a:solidFill>
                  <a:srgbClr val="27816E"/>
                </a:solidFill>
                <a:latin typeface="Cascadia Mono" panose="020B0609020000020004" pitchFamily="49" charset="0"/>
              </a:rPr>
              <a:t>RentalPlaced</a:t>
            </a:r>
            <a:r>
              <a:rPr lang="en-ZA" dirty="0">
                <a:solidFill>
                  <a:srgbClr val="000000"/>
                </a:solidFill>
                <a:latin typeface="Cascadia Mono" panose="020B0609020000020004" pitchFamily="49" charset="0"/>
              </a:rPr>
              <a:t> rental)</a:t>
            </a:r>
          </a:p>
          <a:p>
            <a:r>
              <a:rPr lang="en-ZA" dirty="0">
                <a:solidFill>
                  <a:srgbClr val="000000"/>
                </a:solidFill>
                <a:latin typeface="Cascadia Mono" panose="020B0609020000020004" pitchFamily="49" charset="0"/>
              </a:rPr>
              <a:t>{</a:t>
            </a:r>
          </a:p>
          <a:p>
            <a:r>
              <a:rPr lang="en-ZA" dirty="0">
                <a:solidFill>
                  <a:srgbClr val="0000FF"/>
                </a:solidFill>
                <a:latin typeface="Cascadia Mono" panose="020B0609020000020004" pitchFamily="49" charset="0"/>
              </a:rPr>
              <a:t>    </a:t>
            </a:r>
            <a:r>
              <a:rPr lang="en-ZA" dirty="0" err="1">
                <a:solidFill>
                  <a:srgbClr val="0000FF"/>
                </a:solidFill>
                <a:latin typeface="Cascadia Mono" panose="020B0609020000020004" pitchFamily="49" charset="0"/>
              </a:rPr>
              <a:t>var</a:t>
            </a:r>
            <a:r>
              <a:rPr lang="en-ZA" dirty="0">
                <a:solidFill>
                  <a:srgbClr val="000000"/>
                </a:solidFill>
                <a:latin typeface="Cascadia Mono" panose="020B0609020000020004" pitchFamily="49" charset="0"/>
              </a:rPr>
              <a:t> customer = </a:t>
            </a:r>
            <a:r>
              <a:rPr lang="en-ZA" dirty="0" err="1">
                <a:solidFill>
                  <a:srgbClr val="000000"/>
                </a:solidFill>
                <a:latin typeface="Cascadia Mono" panose="020B0609020000020004" pitchFamily="49" charset="0"/>
              </a:rPr>
              <a:t>GetCustomer</a:t>
            </a:r>
            <a:r>
              <a:rPr lang="en-ZA" dirty="0">
                <a:solidFill>
                  <a:srgbClr val="000000"/>
                </a:solidFill>
                <a:latin typeface="Cascadia Mono" panose="020B0609020000020004" pitchFamily="49" charset="0"/>
              </a:rPr>
              <a:t>(</a:t>
            </a:r>
            <a:r>
              <a:rPr lang="en-ZA" dirty="0" err="1">
                <a:solidFill>
                  <a:srgbClr val="000000"/>
                </a:solidFill>
                <a:latin typeface="Cascadia Mono" panose="020B0609020000020004" pitchFamily="49" charset="0"/>
              </a:rPr>
              <a:t>rental.CustomerId</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p>
          <a:p>
            <a:r>
              <a:rPr lang="en-ZA" dirty="0">
                <a:solidFill>
                  <a:srgbClr val="0000FF"/>
                </a:solidFill>
                <a:latin typeface="Cascadia Mono" panose="020B0609020000020004" pitchFamily="49" charset="0"/>
              </a:rPr>
              <a:t>    </a:t>
            </a:r>
            <a:r>
              <a:rPr lang="en-ZA" dirty="0" err="1">
                <a:solidFill>
                  <a:srgbClr val="0000FF"/>
                </a:solidFill>
                <a:latin typeface="Cascadia Mono" panose="020B0609020000020004" pitchFamily="49" charset="0"/>
              </a:rPr>
              <a:t>var</a:t>
            </a:r>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rentalTotal</a:t>
            </a:r>
            <a:r>
              <a:rPr lang="en-ZA" dirty="0">
                <a:solidFill>
                  <a:srgbClr val="000000"/>
                </a:solidFill>
                <a:latin typeface="Cascadia Mono" panose="020B0609020000020004" pitchFamily="49" charset="0"/>
              </a:rPr>
              <a:t> = </a:t>
            </a:r>
            <a:r>
              <a:rPr lang="en-ZA" dirty="0" err="1">
                <a:solidFill>
                  <a:srgbClr val="000000"/>
                </a:solidFill>
                <a:latin typeface="Cascadia Mono" panose="020B0609020000020004" pitchFamily="49" charset="0"/>
              </a:rPr>
              <a:t>customer.Rentals</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.Where(r =&gt; </a:t>
            </a:r>
            <a:r>
              <a:rPr lang="en-ZA" dirty="0" err="1">
                <a:solidFill>
                  <a:srgbClr val="000000"/>
                </a:solidFill>
                <a:latin typeface="Cascadia Mono" panose="020B0609020000020004" pitchFamily="49" charset="0"/>
              </a:rPr>
              <a:t>r.RentalDate</a:t>
            </a:r>
            <a:r>
              <a:rPr lang="en-ZA" dirty="0">
                <a:solidFill>
                  <a:srgbClr val="000000"/>
                </a:solidFill>
                <a:latin typeface="Cascadia Mono" panose="020B0609020000020004" pitchFamily="49" charset="0"/>
              </a:rPr>
              <a:t> &gt; </a:t>
            </a:r>
            <a:r>
              <a:rPr lang="en-ZA" dirty="0" err="1">
                <a:solidFill>
                  <a:srgbClr val="000000"/>
                </a:solidFill>
                <a:latin typeface="Cascadia Mono" panose="020B0609020000020004" pitchFamily="49" charset="0"/>
              </a:rPr>
              <a:t>cutoff</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.Sum(rental =&gt; </a:t>
            </a:r>
            <a:r>
              <a:rPr lang="en-ZA" dirty="0" err="1">
                <a:solidFill>
                  <a:srgbClr val="000000"/>
                </a:solidFill>
                <a:latin typeface="Cascadia Mono" panose="020B0609020000020004" pitchFamily="49" charset="0"/>
              </a:rPr>
              <a:t>rental.RentalValue</a:t>
            </a:r>
            <a:r>
              <a:rPr lang="en-ZA" dirty="0">
                <a:solidFill>
                  <a:srgbClr val="000000"/>
                </a:solidFill>
                <a:latin typeface="Cascadia Mono" panose="020B0609020000020004" pitchFamily="49" charset="0"/>
              </a:rPr>
              <a:t>);</a:t>
            </a: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customer.Preferred</a:t>
            </a:r>
            <a:r>
              <a:rPr lang="en-ZA" dirty="0">
                <a:solidFill>
                  <a:srgbClr val="000000"/>
                </a:solidFill>
                <a:latin typeface="Cascadia Mono" panose="020B0609020000020004" pitchFamily="49" charset="0"/>
              </a:rPr>
              <a:t> = </a:t>
            </a:r>
            <a:r>
              <a:rPr lang="en-ZA" dirty="0" err="1">
                <a:solidFill>
                  <a:srgbClr val="000000"/>
                </a:solidFill>
                <a:latin typeface="Cascadia Mono" panose="020B0609020000020004" pitchFamily="49" charset="0"/>
              </a:rPr>
              <a:t>rentalTotal</a:t>
            </a:r>
            <a:r>
              <a:rPr lang="en-ZA" dirty="0">
                <a:solidFill>
                  <a:srgbClr val="000000"/>
                </a:solidFill>
                <a:latin typeface="Cascadia Mono" panose="020B0609020000020004" pitchFamily="49" charset="0"/>
              </a:rPr>
              <a:t> &gt;= 5000;</a:t>
            </a:r>
          </a:p>
          <a:p>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[…snip…] </a:t>
            </a:r>
            <a:r>
              <a:rPr lang="en-ZA" dirty="0">
                <a:solidFill>
                  <a:srgbClr val="008000"/>
                </a:solidFill>
                <a:latin typeface="Cascadia Mono" panose="020B0609020000020004" pitchFamily="49" charset="0"/>
              </a:rPr>
              <a:t>// do the rest of the rental</a:t>
            </a:r>
          </a:p>
          <a:p>
            <a:r>
              <a:rPr lang="en-ZA" dirty="0">
                <a:solidFill>
                  <a:srgbClr val="000000"/>
                </a:solidFill>
                <a:latin typeface="Cascadia Mono" panose="020B0609020000020004" pitchFamily="49" charset="0"/>
              </a:rPr>
              <a:t>}</a:t>
            </a:r>
          </a:p>
        </p:txBody>
      </p:sp>
      <p:sp>
        <p:nvSpPr>
          <p:cNvPr id="5" name="TextBox 4"/>
          <p:cNvSpPr txBox="1"/>
          <p:nvPr/>
        </p:nvSpPr>
        <p:spPr>
          <a:xfrm>
            <a:off x="2217049" y="1434596"/>
            <a:ext cx="8273419" cy="4247317"/>
          </a:xfrm>
          <a:prstGeom prst="rect">
            <a:avLst/>
          </a:prstGeom>
          <a:solidFill>
            <a:schemeClr val="bg1"/>
          </a:solidFill>
          <a:ln>
            <a:solidFill>
              <a:schemeClr val="tx1"/>
            </a:solidFill>
          </a:ln>
        </p:spPr>
        <p:txBody>
          <a:bodyPr wrap="none" rtlCol="0">
            <a:spAutoFit/>
          </a:bodyPr>
          <a:lstStyle/>
          <a:p>
            <a:r>
              <a:rPr lang="en-ZA" dirty="0" smtClean="0">
                <a:solidFill>
                  <a:srgbClr val="0000FF"/>
                </a:solidFill>
                <a:latin typeface="Cascadia Mono" panose="020B0609020000020004" pitchFamily="49" charset="0"/>
              </a:rPr>
              <a:t>void </a:t>
            </a:r>
            <a:r>
              <a:rPr lang="en-ZA" dirty="0" smtClean="0">
                <a:solidFill>
                  <a:srgbClr val="000000"/>
                </a:solidFill>
                <a:latin typeface="Cascadia Mono" panose="020B0609020000020004" pitchFamily="49" charset="0"/>
              </a:rPr>
              <a:t>Handle(</a:t>
            </a:r>
            <a:r>
              <a:rPr lang="en-ZA" dirty="0" err="1" smtClean="0">
                <a:solidFill>
                  <a:srgbClr val="27816E"/>
                </a:solidFill>
                <a:latin typeface="Cascadia Mono" panose="020B0609020000020004" pitchFamily="49" charset="0"/>
              </a:rPr>
              <a:t>RentalPlaced</a:t>
            </a:r>
            <a:r>
              <a:rPr lang="en-ZA" dirty="0" smtClean="0">
                <a:solidFill>
                  <a:srgbClr val="000000"/>
                </a:solidFill>
                <a:latin typeface="Cascadia Mono" panose="020B0609020000020004" pitchFamily="49" charset="0"/>
              </a:rPr>
              <a:t> rental)</a:t>
            </a:r>
          </a:p>
          <a:p>
            <a:r>
              <a:rPr lang="en-ZA" dirty="0" smtClean="0">
                <a:solidFill>
                  <a:srgbClr val="000000"/>
                </a:solidFill>
                <a:latin typeface="Cascadia Mono" panose="020B0609020000020004" pitchFamily="49" charset="0"/>
              </a:rPr>
              <a:t>{</a:t>
            </a:r>
          </a:p>
          <a:p>
            <a:r>
              <a:rPr lang="en-ZA" dirty="0" smtClean="0">
                <a:solidFill>
                  <a:srgbClr val="0000FF"/>
                </a:solidFill>
                <a:latin typeface="Cascadia Mono" panose="020B0609020000020004" pitchFamily="49" charset="0"/>
              </a:rPr>
              <a:t>    </a:t>
            </a:r>
            <a:r>
              <a:rPr lang="en-ZA" dirty="0" err="1" smtClean="0">
                <a:solidFill>
                  <a:srgbClr val="0000FF"/>
                </a:solidFill>
                <a:latin typeface="Cascadia Mono" panose="020B0609020000020004" pitchFamily="49" charset="0"/>
              </a:rPr>
              <a:t>var</a:t>
            </a:r>
            <a:r>
              <a:rPr lang="en-ZA" dirty="0" smtClean="0">
                <a:solidFill>
                  <a:srgbClr val="000000"/>
                </a:solidFill>
                <a:latin typeface="Cascadia Mono" panose="020B0609020000020004" pitchFamily="49" charset="0"/>
              </a:rPr>
              <a:t> customer = </a:t>
            </a:r>
            <a:r>
              <a:rPr lang="en-ZA" dirty="0" err="1" smtClean="0">
                <a:solidFill>
                  <a:srgbClr val="000000"/>
                </a:solidFill>
                <a:latin typeface="Cascadia Mono" panose="020B0609020000020004" pitchFamily="49" charset="0"/>
              </a:rPr>
              <a:t>GetCustomer</a:t>
            </a:r>
            <a:r>
              <a:rPr lang="en-ZA" dirty="0" smtClean="0">
                <a:solidFill>
                  <a:srgbClr val="000000"/>
                </a:solidFill>
                <a:latin typeface="Cascadia Mono" panose="020B0609020000020004" pitchFamily="49" charset="0"/>
              </a:rPr>
              <a:t>(</a:t>
            </a:r>
            <a:r>
              <a:rPr lang="en-ZA" dirty="0" err="1" smtClean="0">
                <a:solidFill>
                  <a:srgbClr val="000000"/>
                </a:solidFill>
                <a:latin typeface="Cascadia Mono" panose="020B0609020000020004" pitchFamily="49" charset="0"/>
              </a:rPr>
              <a:t>rental.CustomerId</a:t>
            </a:r>
            <a:r>
              <a:rPr lang="en-ZA" dirty="0" smtClean="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smtClean="0">
                <a:solidFill>
                  <a:srgbClr val="000000"/>
                </a:solidFill>
                <a:latin typeface="Cascadia Mono" panose="020B0609020000020004" pitchFamily="49" charset="0"/>
              </a:rPr>
              <a:t>   </a:t>
            </a:r>
          </a:p>
          <a:p>
            <a:r>
              <a:rPr lang="en-ZA" dirty="0" smtClean="0">
                <a:solidFill>
                  <a:srgbClr val="0000FF"/>
                </a:solidFill>
                <a:latin typeface="Cascadia Mono" panose="020B0609020000020004" pitchFamily="49" charset="0"/>
              </a:rPr>
              <a:t>    </a:t>
            </a:r>
            <a:r>
              <a:rPr lang="en-ZA" dirty="0" err="1" smtClean="0">
                <a:solidFill>
                  <a:srgbClr val="000000"/>
                </a:solidFill>
                <a:latin typeface="Cascadia Mono" panose="020B0609020000020004" pitchFamily="49" charset="0"/>
              </a:rPr>
              <a:t>customer.RentalTotal</a:t>
            </a:r>
            <a:r>
              <a:rPr lang="en-ZA" dirty="0" smtClean="0">
                <a:solidFill>
                  <a:srgbClr val="000000"/>
                </a:solidFill>
                <a:latin typeface="Cascadia Mono" panose="020B0609020000020004" pitchFamily="49" charset="0"/>
              </a:rPr>
              <a:t> += </a:t>
            </a:r>
            <a:r>
              <a:rPr lang="en-ZA" dirty="0" err="1" smtClean="0">
                <a:solidFill>
                  <a:srgbClr val="000000"/>
                </a:solidFill>
                <a:latin typeface="Cascadia Mono" panose="020B0609020000020004" pitchFamily="49" charset="0"/>
              </a:rPr>
              <a:t>rental.RentalValue</a:t>
            </a:r>
            <a:r>
              <a:rPr lang="en-ZA" dirty="0" smtClean="0">
                <a:solidFill>
                  <a:srgbClr val="000000"/>
                </a:solidFill>
                <a:latin typeface="Cascadia Mono" panose="020B0609020000020004" pitchFamily="49" charset="0"/>
              </a:rPr>
              <a:t>;</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customer.Preferred</a:t>
            </a:r>
            <a:r>
              <a:rPr lang="en-ZA" dirty="0">
                <a:solidFill>
                  <a:srgbClr val="000000"/>
                </a:solidFill>
                <a:latin typeface="Cascadia Mono" panose="020B0609020000020004" pitchFamily="49" charset="0"/>
              </a:rPr>
              <a:t> = </a:t>
            </a:r>
            <a:r>
              <a:rPr lang="en-ZA" dirty="0" err="1" smtClean="0">
                <a:solidFill>
                  <a:srgbClr val="000000"/>
                </a:solidFill>
                <a:latin typeface="Cascadia Mono" panose="020B0609020000020004" pitchFamily="49" charset="0"/>
              </a:rPr>
              <a:t>customer.RentalTotal</a:t>
            </a:r>
            <a:r>
              <a:rPr lang="en-ZA" dirty="0" smtClean="0">
                <a:solidFill>
                  <a:srgbClr val="000000"/>
                </a:solidFill>
                <a:latin typeface="Cascadia Mono" panose="020B0609020000020004" pitchFamily="49" charset="0"/>
              </a:rPr>
              <a:t> </a:t>
            </a:r>
            <a:r>
              <a:rPr lang="en-ZA" dirty="0">
                <a:solidFill>
                  <a:srgbClr val="000000"/>
                </a:solidFill>
                <a:latin typeface="Cascadia Mono" panose="020B0609020000020004" pitchFamily="49" charset="0"/>
              </a:rPr>
              <a:t>&gt;= 5000</a:t>
            </a:r>
            <a:r>
              <a:rPr lang="en-ZA" dirty="0" smtClean="0">
                <a:solidFill>
                  <a:srgbClr val="000000"/>
                </a:solidFill>
                <a:latin typeface="Cascadia Mono" panose="020B0609020000020004" pitchFamily="49" charset="0"/>
              </a:rPr>
              <a:t>;</a:t>
            </a:r>
          </a:p>
          <a:p>
            <a:endParaRPr lang="en-ZA" dirty="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a:t>
            </a:r>
            <a:r>
              <a:rPr lang="en-ZA" dirty="0" err="1">
                <a:solidFill>
                  <a:srgbClr val="000000"/>
                </a:solidFill>
                <a:latin typeface="Cascadia Mono" panose="020B0609020000020004" pitchFamily="49" charset="0"/>
              </a:rPr>
              <a:t>RequestTimeout</a:t>
            </a:r>
            <a:r>
              <a:rPr lang="en-ZA" dirty="0">
                <a:solidFill>
                  <a:srgbClr val="000000"/>
                </a:solidFill>
                <a:latin typeface="Cascadia Mono" panose="020B0609020000020004" pitchFamily="49" charset="0"/>
              </a:rPr>
              <a:t>(</a:t>
            </a:r>
          </a:p>
          <a:p>
            <a:r>
              <a:rPr lang="en-ZA" dirty="0">
                <a:solidFill>
                  <a:srgbClr val="000000"/>
                </a:solidFill>
                <a:latin typeface="Cascadia Mono" panose="020B0609020000020004" pitchFamily="49" charset="0"/>
              </a:rPr>
              <a:t>        </a:t>
            </a:r>
            <a:r>
              <a:rPr lang="en-ZA" dirty="0">
                <a:solidFill>
                  <a:srgbClr val="0000FF"/>
                </a:solidFill>
                <a:latin typeface="Cascadia Mono" panose="020B0609020000020004" pitchFamily="49" charset="0"/>
              </a:rPr>
              <a:t>new</a:t>
            </a:r>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ReduceCustomerRentalTotal</a:t>
            </a:r>
            <a:r>
              <a:rPr lang="en-ZA" dirty="0" smtClean="0">
                <a:solidFill>
                  <a:srgbClr val="000000"/>
                </a:solidFill>
                <a:latin typeface="Cascadia Mono" panose="020B0609020000020004" pitchFamily="49" charset="0"/>
              </a:rPr>
              <a:t>(</a:t>
            </a:r>
            <a:r>
              <a:rPr lang="en-ZA" dirty="0" err="1" smtClean="0">
                <a:solidFill>
                  <a:srgbClr val="000000"/>
                </a:solidFill>
                <a:latin typeface="Cascadia Mono" panose="020B0609020000020004" pitchFamily="49" charset="0"/>
              </a:rPr>
              <a:t>rental.RentalValue</a:t>
            </a:r>
            <a:r>
              <a:rPr lang="en-ZA" dirty="0" smtClean="0">
                <a:solidFill>
                  <a:srgbClr val="000000"/>
                </a:solidFill>
                <a:latin typeface="Cascadia Mono" panose="020B0609020000020004" pitchFamily="49" charset="0"/>
              </a:rPr>
              <a:t>),</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r>
              <a:rPr lang="en-ZA" dirty="0" err="1" smtClean="0">
                <a:solidFill>
                  <a:srgbClr val="27816E"/>
                </a:solidFill>
                <a:latin typeface="Cascadia Mono" panose="020B0609020000020004" pitchFamily="49" charset="0"/>
              </a:rPr>
              <a:t>DateTime</a:t>
            </a:r>
            <a:r>
              <a:rPr lang="en-ZA" dirty="0" err="1" smtClean="0">
                <a:solidFill>
                  <a:srgbClr val="000000"/>
                </a:solidFill>
                <a:latin typeface="Cascadia Mono" panose="020B0609020000020004" pitchFamily="49" charset="0"/>
              </a:rPr>
              <a:t>.UtcNow.AddYears</a:t>
            </a:r>
            <a:r>
              <a:rPr lang="en-ZA" dirty="0" smtClean="0">
                <a:solidFill>
                  <a:srgbClr val="000000"/>
                </a:solidFill>
                <a:latin typeface="Cascadia Mono" panose="020B0609020000020004" pitchFamily="49" charset="0"/>
              </a:rPr>
              <a:t>(1)</a:t>
            </a:r>
            <a:endParaRPr lang="en-ZA" dirty="0">
              <a:solidFill>
                <a:srgbClr val="000000"/>
              </a:solidFill>
              <a:latin typeface="Cascadia Mono" panose="020B0609020000020004" pitchFamily="49" charset="0"/>
            </a:endParaRPr>
          </a:p>
          <a:p>
            <a:r>
              <a:rPr lang="en-ZA" dirty="0">
                <a:solidFill>
                  <a:srgbClr val="000000"/>
                </a:solidFill>
                <a:latin typeface="Cascadia Mono" panose="020B0609020000020004" pitchFamily="49" charset="0"/>
              </a:rPr>
              <a:t>    );</a:t>
            </a:r>
          </a:p>
          <a:p>
            <a:endParaRPr lang="en-ZA" dirty="0">
              <a:solidFill>
                <a:srgbClr val="000000"/>
              </a:solidFill>
              <a:latin typeface="Cascadia Mono" panose="020B0609020000020004" pitchFamily="49" charset="0"/>
            </a:endParaRPr>
          </a:p>
          <a:p>
            <a:endParaRPr lang="en-ZA" dirty="0" smtClean="0">
              <a:solidFill>
                <a:srgbClr val="000000"/>
              </a:solidFill>
              <a:latin typeface="Cascadia Mono" panose="020B0609020000020004" pitchFamily="49" charset="0"/>
            </a:endParaRPr>
          </a:p>
          <a:p>
            <a:r>
              <a:rPr lang="en-ZA" dirty="0" smtClean="0">
                <a:solidFill>
                  <a:srgbClr val="000000"/>
                </a:solidFill>
                <a:latin typeface="Cascadia Mono" panose="020B0609020000020004" pitchFamily="49" charset="0"/>
              </a:rPr>
              <a:t>    […snip…] </a:t>
            </a:r>
            <a:r>
              <a:rPr lang="en-ZA" dirty="0">
                <a:solidFill>
                  <a:srgbClr val="008000"/>
                </a:solidFill>
                <a:latin typeface="Cascadia Mono" panose="020B0609020000020004" pitchFamily="49" charset="0"/>
              </a:rPr>
              <a:t>// do the rest of the </a:t>
            </a:r>
            <a:r>
              <a:rPr lang="en-ZA" dirty="0" smtClean="0">
                <a:solidFill>
                  <a:srgbClr val="008000"/>
                </a:solidFill>
                <a:latin typeface="Cascadia Mono" panose="020B0609020000020004" pitchFamily="49" charset="0"/>
              </a:rPr>
              <a:t>rental</a:t>
            </a:r>
            <a:endParaRPr lang="en-ZA" dirty="0">
              <a:solidFill>
                <a:srgbClr val="008000"/>
              </a:solidFill>
              <a:latin typeface="Cascadia Mono" panose="020B0609020000020004" pitchFamily="49" charset="0"/>
            </a:endParaRPr>
          </a:p>
          <a:p>
            <a:r>
              <a:rPr lang="en-ZA" dirty="0" smtClean="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1992767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References:</a:t>
            </a:r>
            <a:endParaRPr lang="en-ZA" dirty="0"/>
          </a:p>
        </p:txBody>
      </p:sp>
      <p:sp>
        <p:nvSpPr>
          <p:cNvPr id="3" name="Content Placeholder 2"/>
          <p:cNvSpPr>
            <a:spLocks noGrp="1"/>
          </p:cNvSpPr>
          <p:nvPr>
            <p:ph idx="1"/>
          </p:nvPr>
        </p:nvSpPr>
        <p:spPr/>
        <p:txBody>
          <a:bodyPr/>
          <a:lstStyle/>
          <a:p>
            <a:r>
              <a:rPr lang="en-GB" dirty="0">
                <a:hlinkClick r:id="rId2"/>
              </a:rPr>
              <a:t>https://www.enterpriseintegrationpatterns.com/gregor.html</a:t>
            </a:r>
          </a:p>
          <a:p>
            <a:endParaRPr lang="en-ZA" dirty="0" smtClean="0">
              <a:hlinkClick r:id="rId2"/>
            </a:endParaRPr>
          </a:p>
          <a:p>
            <a:r>
              <a:rPr lang="en-ZA" dirty="0" smtClean="0">
                <a:hlinkClick r:id="rId2"/>
              </a:rPr>
              <a:t>https</a:t>
            </a:r>
            <a:r>
              <a:rPr lang="en-ZA" dirty="0">
                <a:hlinkClick r:id="rId2"/>
              </a:rPr>
              <a:t>://</a:t>
            </a:r>
            <a:r>
              <a:rPr lang="en-ZA" dirty="0" smtClean="0">
                <a:hlinkClick r:id="rId2"/>
              </a:rPr>
              <a:t>particular.net/blog/death-to-the-batch-job</a:t>
            </a:r>
            <a:endParaRPr lang="en-ZA" dirty="0" smtClean="0"/>
          </a:p>
          <a:p>
            <a:endParaRPr lang="en-ZA" dirty="0" smtClean="0"/>
          </a:p>
          <a:p>
            <a:r>
              <a:rPr lang="en-ZA" dirty="0" smtClean="0">
                <a:hlinkClick r:id="rId3"/>
              </a:rPr>
              <a:t>https</a:t>
            </a:r>
            <a:r>
              <a:rPr lang="en-ZA" dirty="0">
                <a:hlinkClick r:id="rId3"/>
              </a:rPr>
              <a:t>://www.developer.com/design/down-and-dirty-understanding-the-actor-model</a:t>
            </a:r>
            <a:r>
              <a:rPr lang="en-ZA" dirty="0" smtClean="0">
                <a:hlinkClick r:id="rId3"/>
              </a:rPr>
              <a:t>/</a:t>
            </a:r>
            <a:endParaRPr lang="en-ZA" dirty="0" smtClean="0"/>
          </a:p>
          <a:p>
            <a:endParaRPr lang="en-ZA" dirty="0" smtClean="0"/>
          </a:p>
          <a:p>
            <a:r>
              <a:rPr lang="en-ZA" dirty="0">
                <a:hlinkClick r:id="rId4"/>
              </a:rPr>
              <a:t>https://</a:t>
            </a:r>
            <a:r>
              <a:rPr lang="en-ZA" dirty="0" smtClean="0">
                <a:hlinkClick r:id="rId4"/>
              </a:rPr>
              <a:t>docs.particular.net/transports/rabbitmq/delayed-delivery</a:t>
            </a:r>
            <a:endParaRPr lang="en-ZA" dirty="0" smtClean="0"/>
          </a:p>
          <a:p>
            <a:endParaRPr lang="en-ZA" dirty="0"/>
          </a:p>
        </p:txBody>
      </p:sp>
    </p:spTree>
    <p:extLst>
      <p:ext uri="{BB962C8B-B14F-4D97-AF65-F5344CB8AC3E}">
        <p14:creationId xmlns:p14="http://schemas.microsoft.com/office/powerpoint/2010/main" val="2152923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Who wants to see </a:t>
            </a:r>
            <a:r>
              <a:rPr lang="en-ZA" smtClean="0"/>
              <a:t>me dance?</a:t>
            </a:r>
            <a:endParaRPr lang="en-ZA" dirty="0"/>
          </a:p>
        </p:txBody>
      </p:sp>
      <p:sp>
        <p:nvSpPr>
          <p:cNvPr id="3" name="Content Placeholder 2"/>
          <p:cNvSpPr>
            <a:spLocks noGrp="1"/>
          </p:cNvSpPr>
          <p:nvPr>
            <p:ph idx="1"/>
          </p:nvPr>
        </p:nvSpPr>
        <p:spPr/>
        <p:txBody>
          <a:bodyPr/>
          <a:lstStyle/>
          <a:p>
            <a:endParaRPr lang="en-ZA"/>
          </a:p>
        </p:txBody>
      </p:sp>
      <p:pic>
        <p:nvPicPr>
          <p:cNvPr id="4" name="Picture 3"/>
          <p:cNvPicPr>
            <a:picLocks noChangeAspect="1"/>
          </p:cNvPicPr>
          <p:nvPr/>
        </p:nvPicPr>
        <p:blipFill>
          <a:blip r:embed="rId2"/>
          <a:stretch>
            <a:fillRect/>
          </a:stretch>
        </p:blipFill>
        <p:spPr>
          <a:xfrm>
            <a:off x="1689100" y="1825625"/>
            <a:ext cx="8636000" cy="4857750"/>
          </a:xfrm>
          <a:prstGeom prst="rect">
            <a:avLst/>
          </a:prstGeom>
        </p:spPr>
      </p:pic>
    </p:spTree>
    <p:extLst>
      <p:ext uri="{BB962C8B-B14F-4D97-AF65-F5344CB8AC3E}">
        <p14:creationId xmlns:p14="http://schemas.microsoft.com/office/powerpoint/2010/main" val="668875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7426367"/>
          </a:xfrm>
          <a:prstGeom prst="rect">
            <a:avLst/>
          </a:prstGeom>
        </p:spPr>
      </p:pic>
      <p:sp>
        <p:nvSpPr>
          <p:cNvPr id="6" name="Text Placeholder 5"/>
          <p:cNvSpPr>
            <a:spLocks noGrp="1"/>
          </p:cNvSpPr>
          <p:nvPr>
            <p:ph type="body" idx="1"/>
          </p:nvPr>
        </p:nvSpPr>
        <p:spPr>
          <a:xfrm>
            <a:off x="839788" y="80963"/>
            <a:ext cx="2855913" cy="823912"/>
          </a:xfrm>
        </p:spPr>
        <p:txBody>
          <a:bodyPr/>
          <a:lstStyle/>
          <a:p>
            <a:pPr algn="ctr"/>
            <a:r>
              <a:rPr lang="en-ZA" dirty="0" smtClean="0"/>
              <a:t>Procrastination</a:t>
            </a:r>
            <a:endParaRPr lang="en-ZA" dirty="0"/>
          </a:p>
        </p:txBody>
      </p:sp>
      <p:sp>
        <p:nvSpPr>
          <p:cNvPr id="7" name="Content Placeholder 6"/>
          <p:cNvSpPr>
            <a:spLocks noGrp="1"/>
          </p:cNvSpPr>
          <p:nvPr>
            <p:ph sz="half" idx="2"/>
          </p:nvPr>
        </p:nvSpPr>
        <p:spPr>
          <a:xfrm>
            <a:off x="839789" y="1295399"/>
            <a:ext cx="2855911" cy="3294063"/>
          </a:xfrm>
        </p:spPr>
        <p:txBody>
          <a:bodyPr/>
          <a:lstStyle/>
          <a:p>
            <a:pPr marL="0" indent="0" algn="ctr">
              <a:buNone/>
            </a:pPr>
            <a:r>
              <a:rPr lang="en-ZA" dirty="0" smtClean="0"/>
              <a:t>Putting things off until later</a:t>
            </a:r>
            <a:endParaRPr lang="en-ZA" dirty="0"/>
          </a:p>
        </p:txBody>
      </p:sp>
      <p:sp>
        <p:nvSpPr>
          <p:cNvPr id="8" name="Text Placeholder 7"/>
          <p:cNvSpPr>
            <a:spLocks noGrp="1"/>
          </p:cNvSpPr>
          <p:nvPr>
            <p:ph type="body" sz="quarter" idx="3"/>
          </p:nvPr>
        </p:nvSpPr>
        <p:spPr>
          <a:xfrm>
            <a:off x="4700020" y="80963"/>
            <a:ext cx="2869976" cy="823912"/>
          </a:xfrm>
        </p:spPr>
        <p:txBody>
          <a:bodyPr/>
          <a:lstStyle/>
          <a:p>
            <a:pPr algn="ctr"/>
            <a:r>
              <a:rPr lang="en-ZA" dirty="0" smtClean="0"/>
              <a:t>Precrastination</a:t>
            </a:r>
            <a:endParaRPr lang="en-ZA" dirty="0"/>
          </a:p>
        </p:txBody>
      </p:sp>
      <p:sp>
        <p:nvSpPr>
          <p:cNvPr id="9" name="Content Placeholder 8"/>
          <p:cNvSpPr>
            <a:spLocks noGrp="1"/>
          </p:cNvSpPr>
          <p:nvPr>
            <p:ph sz="quarter" idx="4"/>
          </p:nvPr>
        </p:nvSpPr>
        <p:spPr>
          <a:xfrm>
            <a:off x="4700019" y="1295399"/>
            <a:ext cx="2869976" cy="3294063"/>
          </a:xfrm>
        </p:spPr>
        <p:txBody>
          <a:bodyPr/>
          <a:lstStyle/>
          <a:p>
            <a:pPr marL="0" indent="0" algn="ctr">
              <a:buNone/>
            </a:pPr>
            <a:r>
              <a:rPr lang="en-ZA" dirty="0" smtClean="0"/>
              <a:t>Doing things before they are needed</a:t>
            </a:r>
            <a:endParaRPr lang="en-ZA" dirty="0"/>
          </a:p>
        </p:txBody>
      </p:sp>
      <p:sp>
        <p:nvSpPr>
          <p:cNvPr id="10" name="Text Placeholder 7"/>
          <p:cNvSpPr txBox="1">
            <a:spLocks/>
          </p:cNvSpPr>
          <p:nvPr/>
        </p:nvSpPr>
        <p:spPr>
          <a:xfrm>
            <a:off x="8574314" y="80963"/>
            <a:ext cx="286997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Helvetica"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ZA" dirty="0" smtClean="0"/>
              <a:t>Laziness</a:t>
            </a:r>
            <a:endParaRPr lang="en-ZA" dirty="0"/>
          </a:p>
        </p:txBody>
      </p:sp>
      <p:sp>
        <p:nvSpPr>
          <p:cNvPr id="11" name="Content Placeholder 8"/>
          <p:cNvSpPr txBox="1">
            <a:spLocks/>
          </p:cNvSpPr>
          <p:nvPr/>
        </p:nvSpPr>
        <p:spPr>
          <a:xfrm>
            <a:off x="8574314" y="1295399"/>
            <a:ext cx="2869976" cy="3294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ZA" dirty="0" smtClean="0"/>
              <a:t>Not doing things</a:t>
            </a:r>
            <a:endParaRPr lang="en-ZA" dirty="0"/>
          </a:p>
        </p:txBody>
      </p:sp>
    </p:spTree>
    <p:extLst>
      <p:ext uri="{BB962C8B-B14F-4D97-AF65-F5344CB8AC3E}">
        <p14:creationId xmlns:p14="http://schemas.microsoft.com/office/powerpoint/2010/main" val="29624307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b="16311"/>
          <a:stretch/>
        </p:blipFill>
        <p:spPr>
          <a:xfrm>
            <a:off x="0" y="-825500"/>
            <a:ext cx="12427212" cy="7810500"/>
          </a:xfrm>
          <a:prstGeom prst="rect">
            <a:avLst/>
          </a:prstGeom>
        </p:spPr>
      </p:pic>
    </p:spTree>
    <p:extLst>
      <p:ext uri="{BB962C8B-B14F-4D97-AF65-F5344CB8AC3E}">
        <p14:creationId xmlns:p14="http://schemas.microsoft.com/office/powerpoint/2010/main" val="2987663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0A0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606550" y="0"/>
            <a:ext cx="8978900" cy="6901225"/>
          </a:xfrm>
        </p:spPr>
      </p:pic>
    </p:spTree>
    <p:extLst>
      <p:ext uri="{BB962C8B-B14F-4D97-AF65-F5344CB8AC3E}">
        <p14:creationId xmlns:p14="http://schemas.microsoft.com/office/powerpoint/2010/main" val="3057865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00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297249" y="-655071"/>
            <a:ext cx="7597502" cy="9994334"/>
          </a:xfrm>
          <a:solidFill>
            <a:schemeClr val="bg1"/>
          </a:solidFill>
        </p:spPr>
      </p:pic>
    </p:spTree>
    <p:extLst>
      <p:ext uri="{BB962C8B-B14F-4D97-AF65-F5344CB8AC3E}">
        <p14:creationId xmlns:p14="http://schemas.microsoft.com/office/powerpoint/2010/main" val="1288186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11512</TotalTime>
  <Words>1877</Words>
  <Application>Microsoft Office PowerPoint</Application>
  <PresentationFormat>Widescreen</PresentationFormat>
  <Paragraphs>569</Paragraphs>
  <Slides>54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Cascadia Mono</vt:lpstr>
      <vt:lpstr>Helvetica</vt:lpstr>
      <vt:lpstr>Wingdings</vt:lpstr>
      <vt:lpstr>Office Theme</vt:lpstr>
      <vt:lpstr>End procrastination (tomorrow)</vt:lpstr>
      <vt:lpstr>Who am I?</vt:lpstr>
      <vt:lpstr>Procrastionation:</vt:lpstr>
      <vt:lpstr>Precrastionation:</vt:lpstr>
      <vt:lpstr>Laziness: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Lazy, pre, or pro?</vt:lpstr>
      <vt:lpstr>PowerPoint Presentation</vt:lpstr>
      <vt:lpstr>Let’s procrastinate!</vt:lpstr>
      <vt:lpstr>PowerPoint Presentation</vt:lpstr>
      <vt:lpstr>PowerPoint Presentation</vt:lpstr>
      <vt:lpstr>PowerPoint Presentation</vt:lpstr>
      <vt:lpstr>First procrastination technique</vt:lpstr>
      <vt:lpstr>…ok, but, like… how?</vt:lpstr>
      <vt:lpstr>Polling a Database table</vt:lpstr>
      <vt:lpstr>Native broker support</vt:lpstr>
      <vt:lpstr>Dead letter exchanges</vt:lpstr>
      <vt:lpstr>Dead letter exchanges</vt:lpstr>
      <vt:lpstr>Dead letter exchanges</vt:lpstr>
      <vt:lpstr>PowerPoint Presentation</vt:lpstr>
      <vt:lpstr>PowerPoint Presentation</vt:lpstr>
      <vt:lpstr>PowerPoint Presentation</vt:lpstr>
      <vt:lpstr>PowerPoint Presentation</vt:lpstr>
      <vt:lpstr>Customer status – Lazy, pre, or pro?</vt:lpstr>
      <vt:lpstr>Precrastinated version</vt:lpstr>
      <vt:lpstr>Monthly Invoices</vt:lpstr>
      <vt:lpstr>PowerPoint Presentation</vt:lpstr>
      <vt:lpstr>PowerPoint Presentation</vt:lpstr>
      <vt:lpstr>Second procrastination technique</vt:lpstr>
      <vt:lpstr>Buyer’s remorse</vt:lpstr>
      <vt:lpstr>PowerPoint Presentation</vt:lpstr>
      <vt:lpstr>PowerPoint Presentation</vt:lpstr>
      <vt:lpstr>The Actor Model</vt:lpstr>
      <vt:lpstr>PowerPoint Presentation</vt:lpstr>
      <vt:lpstr>PowerPoint Presentation</vt:lpstr>
      <vt:lpstr>Third procrastination technique</vt:lpstr>
      <vt:lpstr>Lazy, pre, or pro?</vt:lpstr>
      <vt:lpstr>PowerPoint Presentation</vt:lpstr>
      <vt:lpstr>Let’s precrastinate!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Who wants to see me dance?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 procrastination (tomorrow)</dc:title>
  <dc:creator>Microsoft account</dc:creator>
  <cp:lastModifiedBy>Microsoft account</cp:lastModifiedBy>
  <cp:revision>246</cp:revision>
  <dcterms:created xsi:type="dcterms:W3CDTF">2023-05-02T07:35:01Z</dcterms:created>
  <dcterms:modified xsi:type="dcterms:W3CDTF">2023-06-09T08:36:13Z</dcterms:modified>
</cp:coreProperties>
</file>